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3"/>
  </p:notesMasterIdLst>
  <p:sldIdLst>
    <p:sldId id="285" r:id="rId2"/>
    <p:sldId id="261" r:id="rId3"/>
    <p:sldId id="289" r:id="rId4"/>
    <p:sldId id="344" r:id="rId5"/>
    <p:sldId id="345" r:id="rId6"/>
    <p:sldId id="341" r:id="rId7"/>
    <p:sldId id="357" r:id="rId8"/>
    <p:sldId id="371" r:id="rId9"/>
    <p:sldId id="372" r:id="rId10"/>
    <p:sldId id="348" r:id="rId11"/>
    <p:sldId id="362" r:id="rId12"/>
    <p:sldId id="364" r:id="rId13"/>
    <p:sldId id="416" r:id="rId14"/>
    <p:sldId id="295" r:id="rId15"/>
    <p:sldId id="351" r:id="rId16"/>
    <p:sldId id="350" r:id="rId17"/>
    <p:sldId id="393" r:id="rId18"/>
    <p:sldId id="417" r:id="rId19"/>
    <p:sldId id="314" r:id="rId20"/>
    <p:sldId id="316" r:id="rId21"/>
    <p:sldId id="392" r:id="rId22"/>
    <p:sldId id="391" r:id="rId23"/>
    <p:sldId id="313" r:id="rId24"/>
    <p:sldId id="418" r:id="rId25"/>
    <p:sldId id="394" r:id="rId26"/>
    <p:sldId id="414" r:id="rId27"/>
    <p:sldId id="403" r:id="rId28"/>
    <p:sldId id="404" r:id="rId29"/>
    <p:sldId id="335" r:id="rId30"/>
    <p:sldId id="405" r:id="rId31"/>
    <p:sldId id="406" r:id="rId32"/>
    <p:sldId id="331" r:id="rId33"/>
    <p:sldId id="409" r:id="rId34"/>
    <p:sldId id="410" r:id="rId35"/>
    <p:sldId id="332" r:id="rId36"/>
    <p:sldId id="337" r:id="rId37"/>
    <p:sldId id="309" r:id="rId38"/>
    <p:sldId id="378" r:id="rId39"/>
    <p:sldId id="380" r:id="rId40"/>
    <p:sldId id="379" r:id="rId41"/>
    <p:sldId id="279" r:id="rId42"/>
  </p:sldIdLst>
  <p:sldSz cx="9144000" cy="5143500" type="screen16x9"/>
  <p:notesSz cx="6858000" cy="9144000"/>
  <p:embeddedFontLst>
    <p:embeddedFont>
      <p:font typeface="Cambria Math" panose="02040503050406030204" pitchFamily="18" charset="0"/>
      <p:regular r:id="rId44"/>
    </p:embeddedFont>
    <p:embeddedFont>
      <p:font typeface="Lato" panose="020F0502020204030203" pitchFamily="34" charset="77"/>
      <p:regular r:id="rId45"/>
      <p:bold r:id="rId46"/>
      <p:italic r:id="rId47"/>
      <p:boldItalic r:id="rId48"/>
    </p:embeddedFont>
    <p:embeddedFont>
      <p:font typeface="Raleway" panose="020B0503030101060003" pitchFamily="34" charset="77"/>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5DF3BDF-BF88-F04C-A6FE-DA15659F21C7}">
          <p14:sldIdLst>
            <p14:sldId id="285"/>
            <p14:sldId id="261"/>
          </p14:sldIdLst>
        </p14:section>
        <p14:section name="Introduction" id="{667E59ED-F1DF-6B4F-A0B8-680BDF908F1A}">
          <p14:sldIdLst>
            <p14:sldId id="289"/>
            <p14:sldId id="344"/>
            <p14:sldId id="345"/>
            <p14:sldId id="341"/>
          </p14:sldIdLst>
        </p14:section>
        <p14:section name="Background" id="{C55F8E83-497C-2641-BD99-0E9A842FBC3C}">
          <p14:sldIdLst>
            <p14:sldId id="357"/>
            <p14:sldId id="371"/>
            <p14:sldId id="372"/>
            <p14:sldId id="348"/>
            <p14:sldId id="362"/>
            <p14:sldId id="364"/>
            <p14:sldId id="416"/>
          </p14:sldIdLst>
        </p14:section>
        <p14:section name="ALTSS-SOM" id="{DFBFFC45-46EC-BF47-A878-6DD39CF0635A}">
          <p14:sldIdLst>
            <p14:sldId id="295"/>
            <p14:sldId id="351"/>
            <p14:sldId id="350"/>
            <p14:sldId id="393"/>
            <p14:sldId id="417"/>
            <p14:sldId id="314"/>
            <p14:sldId id="316"/>
            <p14:sldId id="392"/>
            <p14:sldId id="391"/>
            <p14:sldId id="313"/>
            <p14:sldId id="418"/>
          </p14:sldIdLst>
        </p14:section>
        <p14:section name="Experiments" id="{BFBAFEF9-01E9-4A43-A06B-EF24A90DCAA2}">
          <p14:sldIdLst>
            <p14:sldId id="394"/>
            <p14:sldId id="414"/>
            <p14:sldId id="403"/>
            <p14:sldId id="404"/>
            <p14:sldId id="335"/>
            <p14:sldId id="405"/>
            <p14:sldId id="406"/>
            <p14:sldId id="331"/>
            <p14:sldId id="409"/>
            <p14:sldId id="410"/>
            <p14:sldId id="332"/>
            <p14:sldId id="337"/>
          </p14:sldIdLst>
        </p14:section>
        <p14:section name="Conclusion" id="{3DE6F2DE-B191-D944-B172-109CFD3AA35B}">
          <p14:sldIdLst>
            <p14:sldId id="309"/>
            <p14:sldId id="378"/>
            <p14:sldId id="380"/>
            <p14:sldId id="379"/>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A590D9-89EB-4B60-A052-C6218BF1CBE2}">
  <a:tblStyle styleId="{C4A590D9-89EB-4B60-A052-C6218BF1CBE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2"/>
    <p:restoredTop sz="79701"/>
  </p:normalViewPr>
  <p:slideViewPr>
    <p:cSldViewPr snapToGrid="0" snapToObjects="1">
      <p:cViewPr varScale="1">
        <p:scale>
          <a:sx n="143" d="100"/>
          <a:sy n="143" d="100"/>
        </p:scale>
        <p:origin x="216" y="264"/>
      </p:cViewPr>
      <p:guideLst/>
    </p:cSldViewPr>
  </p:slideViewPr>
  <p:outlineViewPr>
    <p:cViewPr>
      <p:scale>
        <a:sx n="33" d="100"/>
        <a:sy n="33" d="100"/>
      </p:scale>
      <p:origin x="0" y="-511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72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3448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331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461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6330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4127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5048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class-conditional density p(</a:t>
            </a:r>
            <a:r>
              <a:rPr lang="en-US" dirty="0" err="1"/>
              <a:t>x|ω</a:t>
            </a:r>
            <a:r>
              <a:rPr lang="en-US" dirty="0"/>
              <a:t> t ) is </a:t>
            </a:r>
            <a:r>
              <a:rPr lang="en-US" dirty="0" err="1"/>
              <a:t>thresholded</a:t>
            </a:r>
            <a:r>
              <a:rPr lang="en-US" dirty="0"/>
              <a:t> in such a way that any object x assigned to </a:t>
            </a:r>
            <a:r>
              <a:rPr lang="en-US" dirty="0" err="1"/>
              <a:t>ω</a:t>
            </a:r>
            <a:r>
              <a:rPr lang="en-US" dirty="0"/>
              <a:t> t will only be accepted if p(</a:t>
            </a:r>
            <a:r>
              <a:rPr lang="en-US" dirty="0" err="1"/>
              <a:t>x|ω</a:t>
            </a:r>
            <a:r>
              <a:rPr lang="en-US" dirty="0"/>
              <a:t> t ) &gt; t d . It is typically applied at classiﬁcation time when there is considerable uncertainty associated. Thus, the input pattern does not modify the models. However, some approaches use such rejection rule at training time aiming to learn such rules more precisely to improve the outcomes (Jiang &amp; </a:t>
            </a:r>
            <a:r>
              <a:rPr lang="en-US" dirty="0" err="1"/>
              <a:t>Mojon</a:t>
            </a:r>
            <a:r>
              <a:rPr lang="en-US" dirty="0"/>
              <a:t>, 2003; Fischer et al., 2016).</a:t>
            </a:r>
          </a:p>
        </p:txBody>
      </p:sp>
    </p:spTree>
    <p:extLst>
      <p:ext uri="{BB962C8B-B14F-4D97-AF65-F5344CB8AC3E}">
        <p14:creationId xmlns:p14="http://schemas.microsoft.com/office/powerpoint/2010/main" val="129732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1415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4680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15738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6904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916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1266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56026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 broad sense, the learning processes can be distinguished based on their fundamentally different types of tasks.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ﬁrst, called learning with a teacher, or supervised learning, involving only labeled data, the goal is to learn a function that maps an input to an output based on a set of labeled training examples. Each example consists of an input object and a corresponding desired (target) response.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second, called unsupervised learning, involving only unlabeled data, there is no external teacher or critic to oversee the learning process. Instead, provision is made to ﬁnd interesting structure in the data by learning from its statistical regularities to develop the ability to form internal representations for encoding its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in the so-called reinforcement learning, the learning of an input-output mapping is performed through continued interaction with the environment in order to minimize some kind of cost function</a:t>
            </a:r>
            <a:endParaRPr dirty="0"/>
          </a:p>
        </p:txBody>
      </p:sp>
    </p:spTree>
    <p:extLst>
      <p:ext uri="{BB962C8B-B14F-4D97-AF65-F5344CB8AC3E}">
        <p14:creationId xmlns:p14="http://schemas.microsoft.com/office/powerpoint/2010/main" val="3912974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7033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3721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62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281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4863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5856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0888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828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8913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997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 broad sense, the learning processes can be distinguished based on their fundamentally different types of tasks.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ﬁrst, called learning with a teacher, or supervised learning, involving only labeled data, the goal is to learn a function that maps an input to an output based on a set of labeled training examples. Each example consists of an input object and a corresponding desired (target) response.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second, called unsupervised learning, involving only unlabeled data, there is no external teacher or critic to oversee the learning process. Instead, provision is made to ﬁnd interesting structure in the data by learning from its statistical regularities to develop the ability to form internal representations for encoding its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in the so-called reinforcement learning, the learning of an input-output mapping is performed through continued interaction with the environment in order to minimize some kind of cost function</a:t>
            </a:r>
            <a:endParaRPr dirty="0"/>
          </a:p>
        </p:txBody>
      </p:sp>
    </p:spTree>
    <p:extLst>
      <p:ext uri="{BB962C8B-B14F-4D97-AF65-F5344CB8AC3E}">
        <p14:creationId xmlns:p14="http://schemas.microsoft.com/office/powerpoint/2010/main" val="1341449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 broad sense, the learning processes can be distinguished based on their fundamentally different types of tasks.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ﬁrst, called learning with a teacher, or supervised learning, involving only labeled data, the goal is to learn a function that maps an input to an output based on a set of labeled training examples. Each example consists of an input object and a corresponding desired (target) response.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second, called unsupervised learning, involving only unlabeled data, there is no external teacher or critic to oversee the learning process. Instead, provision is made to ﬁnd interesting structure in the data by learning from its statistical regularities to develop the ability to form internal representations for encoding its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in the so-called reinforcement learning, the learning of an input-output mapping is performed through continued interaction with the environment in order to minimize some kind of cost function</a:t>
            </a:r>
            <a:endParaRPr dirty="0"/>
          </a:p>
        </p:txBody>
      </p:sp>
    </p:spTree>
    <p:extLst>
      <p:ext uri="{BB962C8B-B14F-4D97-AF65-F5344CB8AC3E}">
        <p14:creationId xmlns:p14="http://schemas.microsoft.com/office/powerpoint/2010/main" val="359705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32514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683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714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6930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3795" y="643344"/>
            <a:ext cx="5216700" cy="1159875"/>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3600">
                <a:solidFill>
                  <a:schemeClr val="accent3">
                    <a:lumMod val="50000"/>
                  </a:schemeClr>
                </a:solidFill>
              </a:defRPr>
            </a:lvl1pPr>
            <a:lvl2pPr lvl="1">
              <a:spcBef>
                <a:spcPts val="0"/>
              </a:spcBef>
              <a:spcAft>
                <a:spcPts val="0"/>
              </a:spcAft>
              <a:buClr>
                <a:srgbClr val="2185C5"/>
              </a:buClr>
              <a:buSzPts val="4800"/>
              <a:buNone/>
              <a:defRPr sz="3600">
                <a:solidFill>
                  <a:srgbClr val="2185C5"/>
                </a:solidFill>
              </a:defRPr>
            </a:lvl2pPr>
            <a:lvl3pPr lvl="2">
              <a:spcBef>
                <a:spcPts val="0"/>
              </a:spcBef>
              <a:spcAft>
                <a:spcPts val="0"/>
              </a:spcAft>
              <a:buClr>
                <a:srgbClr val="2185C5"/>
              </a:buClr>
              <a:buSzPts val="4800"/>
              <a:buNone/>
              <a:defRPr sz="3600">
                <a:solidFill>
                  <a:srgbClr val="2185C5"/>
                </a:solidFill>
              </a:defRPr>
            </a:lvl3pPr>
            <a:lvl4pPr lvl="3">
              <a:spcBef>
                <a:spcPts val="0"/>
              </a:spcBef>
              <a:spcAft>
                <a:spcPts val="0"/>
              </a:spcAft>
              <a:buClr>
                <a:srgbClr val="2185C5"/>
              </a:buClr>
              <a:buSzPts val="4800"/>
              <a:buNone/>
              <a:defRPr sz="3600">
                <a:solidFill>
                  <a:srgbClr val="2185C5"/>
                </a:solidFill>
              </a:defRPr>
            </a:lvl4pPr>
            <a:lvl5pPr lvl="4">
              <a:spcBef>
                <a:spcPts val="0"/>
              </a:spcBef>
              <a:spcAft>
                <a:spcPts val="0"/>
              </a:spcAft>
              <a:buClr>
                <a:srgbClr val="2185C5"/>
              </a:buClr>
              <a:buSzPts val="4800"/>
              <a:buNone/>
              <a:defRPr sz="3600">
                <a:solidFill>
                  <a:srgbClr val="2185C5"/>
                </a:solidFill>
              </a:defRPr>
            </a:lvl5pPr>
            <a:lvl6pPr lvl="5">
              <a:spcBef>
                <a:spcPts val="0"/>
              </a:spcBef>
              <a:spcAft>
                <a:spcPts val="0"/>
              </a:spcAft>
              <a:buClr>
                <a:srgbClr val="2185C5"/>
              </a:buClr>
              <a:buSzPts val="4800"/>
              <a:buNone/>
              <a:defRPr sz="3600">
                <a:solidFill>
                  <a:srgbClr val="2185C5"/>
                </a:solidFill>
              </a:defRPr>
            </a:lvl6pPr>
            <a:lvl7pPr lvl="6">
              <a:spcBef>
                <a:spcPts val="0"/>
              </a:spcBef>
              <a:spcAft>
                <a:spcPts val="0"/>
              </a:spcAft>
              <a:buClr>
                <a:srgbClr val="2185C5"/>
              </a:buClr>
              <a:buSzPts val="4800"/>
              <a:buNone/>
              <a:defRPr sz="3600">
                <a:solidFill>
                  <a:srgbClr val="2185C5"/>
                </a:solidFill>
              </a:defRPr>
            </a:lvl7pPr>
            <a:lvl8pPr lvl="7">
              <a:spcBef>
                <a:spcPts val="0"/>
              </a:spcBef>
              <a:spcAft>
                <a:spcPts val="0"/>
              </a:spcAft>
              <a:buClr>
                <a:srgbClr val="2185C5"/>
              </a:buClr>
              <a:buSzPts val="4800"/>
              <a:buNone/>
              <a:defRPr sz="3600">
                <a:solidFill>
                  <a:srgbClr val="2185C5"/>
                </a:solidFill>
              </a:defRPr>
            </a:lvl8pPr>
            <a:lvl9pPr lvl="8">
              <a:spcBef>
                <a:spcPts val="0"/>
              </a:spcBef>
              <a:spcAft>
                <a:spcPts val="0"/>
              </a:spcAft>
              <a:buClr>
                <a:srgbClr val="2185C5"/>
              </a:buClr>
              <a:buSzPts val="4800"/>
              <a:buNone/>
              <a:defRPr sz="3600">
                <a:solidFill>
                  <a:srgbClr val="2185C5"/>
                </a:solidFill>
              </a:defRPr>
            </a:lvl9pPr>
          </a:lstStyle>
          <a:p>
            <a:endParaRPr dirty="0"/>
          </a:p>
        </p:txBody>
      </p:sp>
      <p:sp>
        <p:nvSpPr>
          <p:cNvPr id="13" name="Google Shape;13;p2"/>
          <p:cNvSpPr/>
          <p:nvPr/>
        </p:nvSpPr>
        <p:spPr>
          <a:xfrm>
            <a:off x="0" y="2291518"/>
            <a:ext cx="721800" cy="77175"/>
          </a:xfrm>
          <a:prstGeom prst="rect">
            <a:avLst/>
          </a:prstGeom>
          <a:solidFill>
            <a:srgbClr val="7ECEFD"/>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4" name="Google Shape;14;p2"/>
          <p:cNvSpPr/>
          <p:nvPr/>
        </p:nvSpPr>
        <p:spPr>
          <a:xfrm>
            <a:off x="721426" y="2291518"/>
            <a:ext cx="5216700" cy="77175"/>
          </a:xfrm>
          <a:prstGeom prst="rect">
            <a:avLst/>
          </a:prstGeom>
          <a:solidFill>
            <a:schemeClr val="accen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grpSp>
        <p:nvGrpSpPr>
          <p:cNvPr id="21" name="Group 20">
            <a:extLst>
              <a:ext uri="{FF2B5EF4-FFF2-40B4-BE49-F238E27FC236}">
                <a16:creationId xmlns:a16="http://schemas.microsoft.com/office/drawing/2014/main" id="{75BC41FD-CE46-C244-B5A1-5172B30279FB}"/>
              </a:ext>
            </a:extLst>
          </p:cNvPr>
          <p:cNvGrpSpPr>
            <a:grpSpLocks noChangeAspect="1"/>
          </p:cNvGrpSpPr>
          <p:nvPr userDrawn="1"/>
        </p:nvGrpSpPr>
        <p:grpSpPr>
          <a:xfrm>
            <a:off x="3200400" y="3470254"/>
            <a:ext cx="2743200" cy="1242449"/>
            <a:chOff x="2801170" y="3399304"/>
            <a:chExt cx="3505037" cy="1587500"/>
          </a:xfrm>
        </p:grpSpPr>
        <p:pic>
          <p:nvPicPr>
            <p:cNvPr id="18" name="Picture 17">
              <a:extLst>
                <a:ext uri="{FF2B5EF4-FFF2-40B4-BE49-F238E27FC236}">
                  <a16:creationId xmlns:a16="http://schemas.microsoft.com/office/drawing/2014/main" id="{00F3A421-2CDC-C641-B9E0-4280A74B759B}"/>
                </a:ext>
              </a:extLst>
            </p:cNvPr>
            <p:cNvPicPr>
              <a:picLocks noChangeAspect="1"/>
            </p:cNvPicPr>
            <p:nvPr userDrawn="1"/>
          </p:nvPicPr>
          <p:blipFill rotWithShape="1">
            <a:blip r:embed="rId2"/>
            <a:srcRect l="33558" r="33275"/>
            <a:stretch/>
          </p:blipFill>
          <p:spPr>
            <a:xfrm>
              <a:off x="5430070" y="3399304"/>
              <a:ext cx="876137" cy="1587500"/>
            </a:xfrm>
            <a:prstGeom prst="rect">
              <a:avLst/>
            </a:prstGeom>
          </p:spPr>
        </p:pic>
        <p:pic>
          <p:nvPicPr>
            <p:cNvPr id="19" name="Picture 18">
              <a:extLst>
                <a:ext uri="{FF2B5EF4-FFF2-40B4-BE49-F238E27FC236}">
                  <a16:creationId xmlns:a16="http://schemas.microsoft.com/office/drawing/2014/main" id="{EB170851-2F31-7A47-A3EB-5C0D139D3721}"/>
                </a:ext>
              </a:extLst>
            </p:cNvPr>
            <p:cNvPicPr>
              <a:picLocks noChangeAspect="1"/>
            </p:cNvPicPr>
            <p:nvPr userDrawn="1"/>
          </p:nvPicPr>
          <p:blipFill>
            <a:blip r:embed="rId3"/>
            <a:stretch>
              <a:fillRect/>
            </a:stretch>
          </p:blipFill>
          <p:spPr>
            <a:xfrm>
              <a:off x="2801170" y="3675037"/>
              <a:ext cx="2628900" cy="1041400"/>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2850"/>
          </a:xfrm>
          <a:prstGeom prst="rect">
            <a:avLst/>
          </a:prstGeom>
          <a:solidFill>
            <a:srgbClr val="2185C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17" name="Google Shape;17;p3"/>
          <p:cNvSpPr txBox="1">
            <a:spLocks noGrp="1"/>
          </p:cNvSpPr>
          <p:nvPr>
            <p:ph type="ctrTitle"/>
          </p:nvPr>
        </p:nvSpPr>
        <p:spPr>
          <a:xfrm>
            <a:off x="685800" y="1583342"/>
            <a:ext cx="7772400" cy="1159875"/>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3600">
                <a:solidFill>
                  <a:srgbClr val="FFFFFF"/>
                </a:solidFill>
              </a:defRPr>
            </a:lvl1pPr>
            <a:lvl2pPr lvl="1" algn="ctr" rtl="0">
              <a:spcBef>
                <a:spcPts val="0"/>
              </a:spcBef>
              <a:spcAft>
                <a:spcPts val="0"/>
              </a:spcAft>
              <a:buClr>
                <a:srgbClr val="FFFFFF"/>
              </a:buClr>
              <a:buSzPts val="4800"/>
              <a:buNone/>
              <a:defRPr sz="3600">
                <a:solidFill>
                  <a:srgbClr val="FFFFFF"/>
                </a:solidFill>
              </a:defRPr>
            </a:lvl2pPr>
            <a:lvl3pPr lvl="2" algn="ctr" rtl="0">
              <a:spcBef>
                <a:spcPts val="0"/>
              </a:spcBef>
              <a:spcAft>
                <a:spcPts val="0"/>
              </a:spcAft>
              <a:buClr>
                <a:srgbClr val="FFFFFF"/>
              </a:buClr>
              <a:buSzPts val="4800"/>
              <a:buNone/>
              <a:defRPr sz="3600">
                <a:solidFill>
                  <a:srgbClr val="FFFFFF"/>
                </a:solidFill>
              </a:defRPr>
            </a:lvl3pPr>
            <a:lvl4pPr lvl="3" algn="ctr" rtl="0">
              <a:spcBef>
                <a:spcPts val="0"/>
              </a:spcBef>
              <a:spcAft>
                <a:spcPts val="0"/>
              </a:spcAft>
              <a:buClr>
                <a:srgbClr val="FFFFFF"/>
              </a:buClr>
              <a:buSzPts val="4800"/>
              <a:buNone/>
              <a:defRPr sz="3600">
                <a:solidFill>
                  <a:srgbClr val="FFFFFF"/>
                </a:solidFill>
              </a:defRPr>
            </a:lvl4pPr>
            <a:lvl5pPr lvl="4" algn="ctr" rtl="0">
              <a:spcBef>
                <a:spcPts val="0"/>
              </a:spcBef>
              <a:spcAft>
                <a:spcPts val="0"/>
              </a:spcAft>
              <a:buClr>
                <a:srgbClr val="FFFFFF"/>
              </a:buClr>
              <a:buSzPts val="4800"/>
              <a:buNone/>
              <a:defRPr sz="3600">
                <a:solidFill>
                  <a:srgbClr val="FFFFFF"/>
                </a:solidFill>
              </a:defRPr>
            </a:lvl5pPr>
            <a:lvl6pPr lvl="5" algn="ctr" rtl="0">
              <a:spcBef>
                <a:spcPts val="0"/>
              </a:spcBef>
              <a:spcAft>
                <a:spcPts val="0"/>
              </a:spcAft>
              <a:buClr>
                <a:srgbClr val="FFFFFF"/>
              </a:buClr>
              <a:buSzPts val="4800"/>
              <a:buNone/>
              <a:defRPr sz="3600">
                <a:solidFill>
                  <a:srgbClr val="FFFFFF"/>
                </a:solidFill>
              </a:defRPr>
            </a:lvl6pPr>
            <a:lvl7pPr lvl="6" algn="ctr" rtl="0">
              <a:spcBef>
                <a:spcPts val="0"/>
              </a:spcBef>
              <a:spcAft>
                <a:spcPts val="0"/>
              </a:spcAft>
              <a:buClr>
                <a:srgbClr val="FFFFFF"/>
              </a:buClr>
              <a:buSzPts val="4800"/>
              <a:buNone/>
              <a:defRPr sz="3600">
                <a:solidFill>
                  <a:srgbClr val="FFFFFF"/>
                </a:solidFill>
              </a:defRPr>
            </a:lvl7pPr>
            <a:lvl8pPr lvl="7" algn="ctr" rtl="0">
              <a:spcBef>
                <a:spcPts val="0"/>
              </a:spcBef>
              <a:spcAft>
                <a:spcPts val="0"/>
              </a:spcAft>
              <a:buClr>
                <a:srgbClr val="FFFFFF"/>
              </a:buClr>
              <a:buSzPts val="4800"/>
              <a:buNone/>
              <a:defRPr sz="3600">
                <a:solidFill>
                  <a:srgbClr val="FFFFFF"/>
                </a:solidFill>
              </a:defRPr>
            </a:lvl8pPr>
            <a:lvl9pPr lvl="8" algn="ctr" rtl="0">
              <a:spcBef>
                <a:spcPts val="0"/>
              </a:spcBef>
              <a:spcAft>
                <a:spcPts val="0"/>
              </a:spcAft>
              <a:buClr>
                <a:srgbClr val="FFFFFF"/>
              </a:buClr>
              <a:buSzPts val="4800"/>
              <a:buNone/>
              <a:defRPr sz="3600">
                <a:solidFill>
                  <a:srgbClr val="FFFFFF"/>
                </a:solidFill>
              </a:defRPr>
            </a:lvl9pPr>
          </a:lstStyle>
          <a:p>
            <a:endParaRPr dirty="0"/>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18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1800" b="1">
                <a:solidFill>
                  <a:srgbClr val="FFFFFF"/>
                </a:solidFill>
              </a:defRPr>
            </a:lvl4pPr>
            <a:lvl5pPr lvl="4" algn="ctr" rtl="0">
              <a:spcBef>
                <a:spcPts val="0"/>
              </a:spcBef>
              <a:spcAft>
                <a:spcPts val="0"/>
              </a:spcAft>
              <a:buClr>
                <a:srgbClr val="FFFFFF"/>
              </a:buClr>
              <a:buSzPts val="2400"/>
              <a:buNone/>
              <a:defRPr sz="1800" b="1">
                <a:solidFill>
                  <a:srgbClr val="FFFFFF"/>
                </a:solidFill>
              </a:defRPr>
            </a:lvl5pPr>
            <a:lvl6pPr lvl="5" algn="ctr" rtl="0">
              <a:spcBef>
                <a:spcPts val="0"/>
              </a:spcBef>
              <a:spcAft>
                <a:spcPts val="0"/>
              </a:spcAft>
              <a:buClr>
                <a:srgbClr val="FFFFFF"/>
              </a:buClr>
              <a:buSzPts val="2400"/>
              <a:buNone/>
              <a:defRPr sz="1800" b="1">
                <a:solidFill>
                  <a:srgbClr val="FFFFFF"/>
                </a:solidFill>
              </a:defRPr>
            </a:lvl6pPr>
            <a:lvl7pPr lvl="6" algn="ctr" rtl="0">
              <a:spcBef>
                <a:spcPts val="0"/>
              </a:spcBef>
              <a:spcAft>
                <a:spcPts val="0"/>
              </a:spcAft>
              <a:buClr>
                <a:srgbClr val="FFFFFF"/>
              </a:buClr>
              <a:buSzPts val="2400"/>
              <a:buNone/>
              <a:defRPr sz="1800" b="1">
                <a:solidFill>
                  <a:srgbClr val="FFFFFF"/>
                </a:solidFill>
              </a:defRPr>
            </a:lvl7pPr>
            <a:lvl8pPr lvl="7" algn="ctr" rtl="0">
              <a:spcBef>
                <a:spcPts val="0"/>
              </a:spcBef>
              <a:spcAft>
                <a:spcPts val="0"/>
              </a:spcAft>
              <a:buClr>
                <a:srgbClr val="FFFFFF"/>
              </a:buClr>
              <a:buSzPts val="2400"/>
              <a:buNone/>
              <a:defRPr sz="1800" b="1">
                <a:solidFill>
                  <a:srgbClr val="FFFFFF"/>
                </a:solidFill>
              </a:defRPr>
            </a:lvl8pPr>
            <a:lvl9pPr lvl="8" algn="ctr" rtl="0">
              <a:spcBef>
                <a:spcPts val="0"/>
              </a:spcBef>
              <a:spcAft>
                <a:spcPts val="0"/>
              </a:spcAft>
              <a:buClr>
                <a:srgbClr val="FFFFFF"/>
              </a:buClr>
              <a:buSzPts val="2400"/>
              <a:buNone/>
              <a:defRPr sz="1800" b="1">
                <a:solidFill>
                  <a:srgbClr val="FFFFFF"/>
                </a:solidFill>
              </a:defRPr>
            </a:lvl9pPr>
          </a:lstStyle>
          <a:p>
            <a:endParaRPr dirty="0"/>
          </a:p>
        </p:txBody>
      </p:sp>
      <p:sp>
        <p:nvSpPr>
          <p:cNvPr id="19" name="Google Shape;19;p3"/>
          <p:cNvSpPr/>
          <p:nvPr userDrawn="1"/>
        </p:nvSpPr>
        <p:spPr>
          <a:xfrm>
            <a:off x="-125" y="3992850"/>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22" name="Google Shape;22;p3"/>
          <p:cNvSpPr txBox="1">
            <a:spLocks noGrp="1"/>
          </p:cNvSpPr>
          <p:nvPr>
            <p:ph type="sldNum" idx="12"/>
          </p:nvPr>
        </p:nvSpPr>
        <p:spPr>
          <a:xfrm>
            <a:off x="-125" y="4830281"/>
            <a:ext cx="9144000" cy="313425"/>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pic>
        <p:nvPicPr>
          <p:cNvPr id="7" name="Picture 6">
            <a:extLst>
              <a:ext uri="{FF2B5EF4-FFF2-40B4-BE49-F238E27FC236}">
                <a16:creationId xmlns:a16="http://schemas.microsoft.com/office/drawing/2014/main" id="{6F6C3071-B509-F949-8055-20AB07480ED9}"/>
              </a:ext>
            </a:extLst>
          </p:cNvPr>
          <p:cNvPicPr>
            <a:picLocks noChangeAspect="1"/>
          </p:cNvPicPr>
          <p:nvPr userDrawn="1"/>
        </p:nvPicPr>
        <p:blipFill>
          <a:blip r:embed="rId2"/>
          <a:stretch>
            <a:fillRect/>
          </a:stretch>
        </p:blipFill>
        <p:spPr>
          <a:xfrm>
            <a:off x="4305175" y="4126303"/>
            <a:ext cx="533400" cy="6477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205988"/>
            <a:ext cx="6462600" cy="857250"/>
          </a:xfrm>
          <a:prstGeom prst="rect">
            <a:avLst/>
          </a:prstGeom>
        </p:spPr>
        <p:txBody>
          <a:bodyPr spcFirstLastPara="1" wrap="square" lIns="91425" tIns="91425" rIns="91425" bIns="91425" anchor="b" anchorCtr="0"/>
          <a:lstStyle>
            <a:lvl1pPr lvl="0">
              <a:spcBef>
                <a:spcPts val="0"/>
              </a:spcBef>
              <a:spcAft>
                <a:spcPts val="0"/>
              </a:spcAft>
              <a:buSzPts val="3600"/>
              <a:buNone/>
              <a:defRPr b="1">
                <a:solidFill>
                  <a:schemeClr val="accent3">
                    <a:lumMod val="50000"/>
                  </a:schemeClr>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dirty="0"/>
          </a:p>
        </p:txBody>
      </p:sp>
      <p:sp>
        <p:nvSpPr>
          <p:cNvPr id="33" name="Google Shape;33;p5"/>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a:defRPr lang="en-US" sz="1400" dirty="0" smtClean="0">
                <a:solidFill>
                  <a:schemeClr val="accent3">
                    <a:lumMod val="75000"/>
                  </a:schemeClr>
                </a:solidFill>
              </a:defRPr>
            </a:lvl1pPr>
            <a:lvl2pPr>
              <a:defRPr sz="1400" dirty="0">
                <a:solidFill>
                  <a:schemeClr val="accent3">
                    <a:lumMod val="75000"/>
                  </a:schemeClr>
                </a:solidFill>
              </a:defRPr>
            </a:lvl2pPr>
          </a:lstStyle>
          <a:p>
            <a:pPr marL="342900" lvl="0" indent="-257175">
              <a:spcBef>
                <a:spcPts val="450"/>
              </a:spcBef>
              <a:buSzPts val="1800"/>
              <a:buFont typeface="Arial" panose="020B0604020202020204" pitchFamily="34" charset="0"/>
              <a:buChar char="•"/>
            </a:pPr>
            <a:endParaRPr lang="en-US" dirty="0"/>
          </a:p>
          <a:p>
            <a:pPr marL="828675" lvl="1" indent="-257175">
              <a:spcBef>
                <a:spcPts val="450"/>
              </a:spcBef>
              <a:buSzPts val="1800"/>
              <a:buFont typeface="Arial" panose="020B0604020202020204" pitchFamily="34" charset="0"/>
              <a:buChar char="•"/>
            </a:pPr>
            <a:endParaRPr dirty="0"/>
          </a:p>
        </p:txBody>
      </p:sp>
      <p:sp>
        <p:nvSpPr>
          <p:cNvPr id="38" name="Google Shape;38;p5"/>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pic>
        <p:nvPicPr>
          <p:cNvPr id="9" name="Picture 8">
            <a:extLst>
              <a:ext uri="{FF2B5EF4-FFF2-40B4-BE49-F238E27FC236}">
                <a16:creationId xmlns:a16="http://schemas.microsoft.com/office/drawing/2014/main" id="{12437DC9-F668-F544-8747-2910E99A08F5}"/>
              </a:ext>
            </a:extLst>
          </p:cNvPr>
          <p:cNvPicPr>
            <a:picLocks noChangeAspect="1"/>
          </p:cNvPicPr>
          <p:nvPr userDrawn="1"/>
        </p:nvPicPr>
        <p:blipFill>
          <a:blip r:embed="rId2"/>
          <a:stretch>
            <a:fillRect/>
          </a:stretch>
        </p:blipFill>
        <p:spPr>
          <a:xfrm>
            <a:off x="8500938" y="56942"/>
            <a:ext cx="533400" cy="647700"/>
          </a:xfrm>
          <a:prstGeom prst="rect">
            <a:avLst/>
          </a:prstGeom>
        </p:spPr>
      </p:pic>
      <p:sp>
        <p:nvSpPr>
          <p:cNvPr id="10" name="Google Shape;19;p3">
            <a:extLst>
              <a:ext uri="{FF2B5EF4-FFF2-40B4-BE49-F238E27FC236}">
                <a16:creationId xmlns:a16="http://schemas.microsoft.com/office/drawing/2014/main" id="{0D2A1E32-84BC-524F-B9E0-16A41DCFD082}"/>
              </a:ext>
            </a:extLst>
          </p:cNvPr>
          <p:cNvSpPr/>
          <p:nvPr userDrawn="1"/>
        </p:nvSpPr>
        <p:spPr>
          <a:xfrm>
            <a:off x="0" y="5066325"/>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93700" y="205988"/>
            <a:ext cx="6462600" cy="857250"/>
          </a:xfrm>
          <a:prstGeom prst="rect">
            <a:avLst/>
          </a:prstGeom>
          <a:noFill/>
          <a:ln>
            <a:noFill/>
          </a:ln>
        </p:spPr>
        <p:txBody>
          <a:bodyPr spcFirstLastPara="1" wrap="square" lIns="91425" tIns="91425" rIns="91425" bIns="91425" anchor="b" anchorCtr="0"/>
          <a:lstStyle>
            <a:lvl1pPr>
              <a:defRPr b="1">
                <a:solidFill>
                  <a:schemeClr val="accent3">
                    <a:lumMod val="50000"/>
                  </a:schemeClr>
                </a:solidFill>
              </a:defRPr>
            </a:lvl1pPr>
          </a:lstStyle>
          <a:p>
            <a:pPr lvl="0"/>
            <a:endParaRPr dirty="0"/>
          </a:p>
        </p:txBody>
      </p:sp>
      <p:sp>
        <p:nvSpPr>
          <p:cNvPr id="41" name="Google Shape;41;p6"/>
          <p:cNvSpPr txBox="1">
            <a:spLocks noGrp="1"/>
          </p:cNvSpPr>
          <p:nvPr>
            <p:ph type="body" idx="1"/>
          </p:nvPr>
        </p:nvSpPr>
        <p:spPr>
          <a:xfrm>
            <a:off x="893625" y="1200150"/>
            <a:ext cx="3136800" cy="3725775"/>
          </a:xfrm>
          <a:prstGeom prst="rect">
            <a:avLst/>
          </a:prstGeom>
          <a:noFill/>
          <a:ln>
            <a:noFill/>
          </a:ln>
        </p:spPr>
        <p:txBody>
          <a:bodyPr spcFirstLastPara="1" wrap="square" lIns="91425" tIns="91425" rIns="91425" bIns="91425" anchor="t" anchorCtr="0"/>
          <a:lstStyle>
            <a:lvl1pPr>
              <a:defRPr sz="1400" dirty="0">
                <a:solidFill>
                  <a:schemeClr val="accent3">
                    <a:lumMod val="75000"/>
                  </a:schemeClr>
                </a:solidFill>
              </a:defRPr>
            </a:lvl1pPr>
          </a:lstStyle>
          <a:p>
            <a:pPr marL="342900" lvl="0" indent="-257175">
              <a:spcBef>
                <a:spcPts val="450"/>
              </a:spcBef>
              <a:buSzPts val="1800"/>
              <a:buFont typeface="Arial" panose="020B0604020202020204" pitchFamily="34" charset="0"/>
              <a:buChar char="•"/>
            </a:pPr>
            <a:endParaRPr dirty="0"/>
          </a:p>
        </p:txBody>
      </p:sp>
      <p:sp>
        <p:nvSpPr>
          <p:cNvPr id="42" name="Google Shape;42;p6"/>
          <p:cNvSpPr txBox="1">
            <a:spLocks noGrp="1"/>
          </p:cNvSpPr>
          <p:nvPr>
            <p:ph type="body" idx="2"/>
          </p:nvPr>
        </p:nvSpPr>
        <p:spPr>
          <a:xfrm>
            <a:off x="4219456" y="1200150"/>
            <a:ext cx="3136800" cy="3725775"/>
          </a:xfrm>
          <a:prstGeom prst="rect">
            <a:avLst/>
          </a:prstGeom>
          <a:noFill/>
          <a:ln>
            <a:noFill/>
          </a:ln>
        </p:spPr>
        <p:txBody>
          <a:bodyPr spcFirstLastPara="1" wrap="square" lIns="91425" tIns="91425" rIns="91425" bIns="91425" anchor="t" anchorCtr="0"/>
          <a:lstStyle>
            <a:lvl1pPr marL="371475" indent="-285750">
              <a:spcBef>
                <a:spcPts val="0"/>
              </a:spcBef>
              <a:buFont typeface="Arial" panose="020B0604020202020204" pitchFamily="34" charset="0"/>
              <a:buChar char="•"/>
              <a:defRPr sz="1350" dirty="0">
                <a:solidFill>
                  <a:schemeClr val="accent3">
                    <a:lumMod val="75000"/>
                  </a:schemeClr>
                </a:solidFill>
              </a:defRPr>
            </a:lvl1pPr>
          </a:lstStyle>
          <a:p>
            <a:pPr marL="342900" lvl="0" indent="-257175">
              <a:spcBef>
                <a:spcPts val="450"/>
              </a:spcBef>
              <a:buSzPts val="1800"/>
            </a:pPr>
            <a:endParaRPr dirty="0"/>
          </a:p>
        </p:txBody>
      </p:sp>
      <p:sp>
        <p:nvSpPr>
          <p:cNvPr id="47" name="Google Shape;47;p6"/>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3" name="Google Shape;19;p3">
            <a:extLst>
              <a:ext uri="{FF2B5EF4-FFF2-40B4-BE49-F238E27FC236}">
                <a16:creationId xmlns:a16="http://schemas.microsoft.com/office/drawing/2014/main" id="{CAD531F9-4B25-0740-9749-AD9AF37319A8}"/>
              </a:ext>
            </a:extLst>
          </p:cNvPr>
          <p:cNvSpPr/>
          <p:nvPr userDrawn="1"/>
        </p:nvSpPr>
        <p:spPr>
          <a:xfrm>
            <a:off x="0" y="5066325"/>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pic>
        <p:nvPicPr>
          <p:cNvPr id="14" name="Picture 13">
            <a:extLst>
              <a:ext uri="{FF2B5EF4-FFF2-40B4-BE49-F238E27FC236}">
                <a16:creationId xmlns:a16="http://schemas.microsoft.com/office/drawing/2014/main" id="{5DBFD61F-7B9D-274D-916B-DE66CFD31F4E}"/>
              </a:ext>
            </a:extLst>
          </p:cNvPr>
          <p:cNvPicPr>
            <a:picLocks noChangeAspect="1"/>
          </p:cNvPicPr>
          <p:nvPr userDrawn="1"/>
        </p:nvPicPr>
        <p:blipFill>
          <a:blip r:embed="rId2"/>
          <a:stretch>
            <a:fillRect/>
          </a:stretch>
        </p:blipFill>
        <p:spPr>
          <a:xfrm>
            <a:off x="8500938" y="56942"/>
            <a:ext cx="533400" cy="6477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893700" y="205988"/>
            <a:ext cx="6462600" cy="857250"/>
          </a:xfrm>
          <a:prstGeom prst="rect">
            <a:avLst/>
          </a:prstGeom>
          <a:noFill/>
          <a:ln>
            <a:noFill/>
          </a:ln>
        </p:spPr>
        <p:txBody>
          <a:bodyPr spcFirstLastPara="1" wrap="square" lIns="91425" tIns="91425" rIns="91425" bIns="91425" anchor="b" anchorCtr="0"/>
          <a:lstStyle>
            <a:lvl1pPr>
              <a:defRPr b="1">
                <a:solidFill>
                  <a:schemeClr val="accent3">
                    <a:lumMod val="50000"/>
                  </a:schemeClr>
                </a:solidFill>
              </a:defRPr>
            </a:lvl1pPr>
          </a:lstStyle>
          <a:p>
            <a:pPr lvl="0"/>
            <a:endParaRPr dirty="0"/>
          </a:p>
        </p:txBody>
      </p:sp>
      <p:sp>
        <p:nvSpPr>
          <p:cNvPr id="64" name="Google Shape;64;p8"/>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10" name="Google Shape;19;p3">
            <a:extLst>
              <a:ext uri="{FF2B5EF4-FFF2-40B4-BE49-F238E27FC236}">
                <a16:creationId xmlns:a16="http://schemas.microsoft.com/office/drawing/2014/main" id="{BE59B4A6-34A5-BA49-A68A-BFD5B4C13B79}"/>
              </a:ext>
            </a:extLst>
          </p:cNvPr>
          <p:cNvSpPr/>
          <p:nvPr userDrawn="1"/>
        </p:nvSpPr>
        <p:spPr>
          <a:xfrm>
            <a:off x="0" y="5066325"/>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pic>
        <p:nvPicPr>
          <p:cNvPr id="11" name="Picture 10">
            <a:extLst>
              <a:ext uri="{FF2B5EF4-FFF2-40B4-BE49-F238E27FC236}">
                <a16:creationId xmlns:a16="http://schemas.microsoft.com/office/drawing/2014/main" id="{81892683-406A-6346-A8EE-D20938839878}"/>
              </a:ext>
            </a:extLst>
          </p:cNvPr>
          <p:cNvPicPr>
            <a:picLocks noChangeAspect="1"/>
          </p:cNvPicPr>
          <p:nvPr userDrawn="1"/>
        </p:nvPicPr>
        <p:blipFill>
          <a:blip r:embed="rId2"/>
          <a:stretch>
            <a:fillRect/>
          </a:stretch>
        </p:blipFill>
        <p:spPr>
          <a:xfrm>
            <a:off x="8500938" y="56942"/>
            <a:ext cx="533400" cy="6477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893700" y="4649963"/>
            <a:ext cx="6462600" cy="350775"/>
          </a:xfrm>
          <a:prstGeom prst="rect">
            <a:avLst/>
          </a:prstGeom>
          <a:noFill/>
          <a:ln>
            <a:noFill/>
          </a:ln>
        </p:spPr>
        <p:txBody>
          <a:bodyPr spcFirstLastPara="1" wrap="square" lIns="91425" tIns="91425" rIns="91425" bIns="91425" anchor="ctr" anchorCtr="0"/>
          <a:lstStyle>
            <a:lvl1pPr marL="85725" indent="0">
              <a:buNone/>
              <a:defRPr sz="1350">
                <a:solidFill>
                  <a:schemeClr val="accent3">
                    <a:lumMod val="75000"/>
                  </a:schemeClr>
                </a:solidFill>
              </a:defRPr>
            </a:lvl1pPr>
          </a:lstStyle>
          <a:p>
            <a:pPr marL="342900" lvl="0" indent="-257175">
              <a:spcBef>
                <a:spcPts val="450"/>
              </a:spcBef>
              <a:buSzPts val="1800"/>
            </a:pPr>
            <a:endParaRPr dirty="0"/>
          </a:p>
        </p:txBody>
      </p:sp>
      <p:sp>
        <p:nvSpPr>
          <p:cNvPr id="71" name="Google Shape;71;p9"/>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fld id="{00000000-1234-1234-1234-123412341234}" type="slidenum">
              <a:rPr lang="en" smtClean="0"/>
              <a:pPr/>
              <a:t>‹#›</a:t>
            </a:fld>
            <a:endParaRPr lang="en"/>
          </a:p>
        </p:txBody>
      </p:sp>
      <p:sp>
        <p:nvSpPr>
          <p:cNvPr id="8" name="Google Shape;19;p3">
            <a:extLst>
              <a:ext uri="{FF2B5EF4-FFF2-40B4-BE49-F238E27FC236}">
                <a16:creationId xmlns:a16="http://schemas.microsoft.com/office/drawing/2014/main" id="{0364575D-5FE4-AB40-BFDF-433636381A8E}"/>
              </a:ext>
            </a:extLst>
          </p:cNvPr>
          <p:cNvSpPr/>
          <p:nvPr userDrawn="1"/>
        </p:nvSpPr>
        <p:spPr>
          <a:xfrm>
            <a:off x="0" y="5066325"/>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7" name="Google Shape;77;p10"/>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7" name="Google Shape;19;p3">
            <a:extLst>
              <a:ext uri="{FF2B5EF4-FFF2-40B4-BE49-F238E27FC236}">
                <a16:creationId xmlns:a16="http://schemas.microsoft.com/office/drawing/2014/main" id="{128DD713-2E2C-B84B-BD8B-E2526258A790}"/>
              </a:ext>
            </a:extLst>
          </p:cNvPr>
          <p:cNvSpPr/>
          <p:nvPr userDrawn="1"/>
        </p:nvSpPr>
        <p:spPr>
          <a:xfrm>
            <a:off x="0" y="5066325"/>
            <a:ext cx="9144000" cy="77175"/>
          </a:xfrm>
          <a:prstGeom prst="rect">
            <a:avLst/>
          </a:prstGeom>
          <a:gradFill flip="none" rotWithShape="1">
            <a:gsLst>
              <a:gs pos="40000">
                <a:schemeClr val="accent2">
                  <a:lumMod val="75000"/>
                </a:schemeClr>
              </a:gs>
              <a:gs pos="100000">
                <a:schemeClr val="accent2">
                  <a:lumMod val="75000"/>
                  <a:tint val="44500"/>
                  <a:satMod val="160000"/>
                </a:schemeClr>
              </a:gs>
              <a:gs pos="100000">
                <a:schemeClr val="accent2">
                  <a:lumMod val="60000"/>
                  <a:lumOff val="40000"/>
                </a:schemeClr>
              </a:gs>
              <a:gs pos="100000">
                <a:schemeClr val="accent2">
                  <a:lumMod val="75000"/>
                  <a:tint val="23500"/>
                  <a:satMod val="160000"/>
                </a:schemeClr>
              </a:gs>
            </a:gsLst>
            <a:lin ang="10800000" scaled="1"/>
            <a:tileRect/>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83" name="Google Shape;83;p11"/>
          <p:cNvSpPr txBox="1">
            <a:spLocks noGrp="1"/>
          </p:cNvSpPr>
          <p:nvPr>
            <p:ph type="sldNum" idx="12"/>
          </p:nvPr>
        </p:nvSpPr>
        <p:spPr>
          <a:xfrm>
            <a:off x="8480575" y="4773133"/>
            <a:ext cx="548700" cy="313425"/>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A319057F-999F-1442-BEB7-CEE435006D9F}" type="datetime1">
              <a:rPr lang="en-US" smtClean="0"/>
              <a:t>7/6/19</a:t>
            </a:fld>
            <a:endParaRPr lang="en-US"/>
          </a:p>
        </p:txBody>
      </p:sp>
      <p:sp>
        <p:nvSpPr>
          <p:cNvPr id="5" name="Footer Placeholder 4"/>
          <p:cNvSpPr>
            <a:spLocks noGrp="1"/>
          </p:cNvSpPr>
          <p:nvPr>
            <p:ph type="ftr" sz="quarter" idx="11"/>
          </p:nvPr>
        </p:nvSpPr>
        <p:spPr/>
        <p:txBody>
          <a:bodyPr/>
          <a:lstStyle/>
          <a:p>
            <a:r>
              <a:rPr lang="en-US"/>
              <a:t>sada</a:t>
            </a:r>
          </a:p>
        </p:txBody>
      </p:sp>
      <p:sp>
        <p:nvSpPr>
          <p:cNvPr id="6" name="Slide Number Placeholder 5"/>
          <p:cNvSpPr>
            <a:spLocks noGrp="1"/>
          </p:cNvSpPr>
          <p:nvPr>
            <p:ph type="sldNum" sz="quarter" idx="12"/>
          </p:nvPr>
        </p:nvSpPr>
        <p:spPr/>
        <p:txBody>
          <a:bodyPr/>
          <a:lstStyle/>
          <a:p>
            <a:fld id="{DC5FD4F9-B5FE-C94A-A3C9-94DC0BE8C14F}" type="slidenum">
              <a:rPr lang="en-US" smtClean="0"/>
              <a:t>‹#›</a:t>
            </a:fld>
            <a:endParaRPr lang="en-US" dirty="0"/>
          </a:p>
        </p:txBody>
      </p:sp>
    </p:spTree>
    <p:extLst>
      <p:ext uri="{BB962C8B-B14F-4D97-AF65-F5344CB8AC3E}">
        <p14:creationId xmlns:p14="http://schemas.microsoft.com/office/powerpoint/2010/main" val="243234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205988"/>
            <a:ext cx="6462600" cy="85725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773133"/>
            <a:ext cx="548700" cy="313425"/>
          </a:xfrm>
          <a:prstGeom prst="rect">
            <a:avLst/>
          </a:prstGeom>
          <a:noFill/>
          <a:ln>
            <a:noFill/>
          </a:ln>
        </p:spPr>
        <p:txBody>
          <a:bodyPr spcFirstLastPara="1" wrap="square" lIns="91425" tIns="91425" rIns="91425" bIns="91425" anchor="t" anchorCtr="0">
            <a:noAutofit/>
          </a:bodyPr>
          <a:lstStyle>
            <a:lvl1pPr lvl="0" algn="r">
              <a:buNone/>
              <a:defRPr sz="975">
                <a:solidFill>
                  <a:srgbClr val="97ABBC"/>
                </a:solidFill>
                <a:latin typeface="Lato"/>
                <a:ea typeface="Lato"/>
                <a:cs typeface="Lato"/>
                <a:sym typeface="Lato"/>
              </a:defRPr>
            </a:lvl1pPr>
            <a:lvl2pPr lvl="1" algn="r">
              <a:buNone/>
              <a:defRPr sz="975">
                <a:solidFill>
                  <a:srgbClr val="97ABBC"/>
                </a:solidFill>
                <a:latin typeface="Lato"/>
                <a:ea typeface="Lato"/>
                <a:cs typeface="Lato"/>
                <a:sym typeface="Lato"/>
              </a:defRPr>
            </a:lvl2pPr>
            <a:lvl3pPr lvl="2" algn="r">
              <a:buNone/>
              <a:defRPr sz="975">
                <a:solidFill>
                  <a:srgbClr val="97ABBC"/>
                </a:solidFill>
                <a:latin typeface="Lato"/>
                <a:ea typeface="Lato"/>
                <a:cs typeface="Lato"/>
                <a:sym typeface="Lato"/>
              </a:defRPr>
            </a:lvl3pPr>
            <a:lvl4pPr lvl="3" algn="r">
              <a:buNone/>
              <a:defRPr sz="975">
                <a:solidFill>
                  <a:srgbClr val="97ABBC"/>
                </a:solidFill>
                <a:latin typeface="Lato"/>
                <a:ea typeface="Lato"/>
                <a:cs typeface="Lato"/>
                <a:sym typeface="Lato"/>
              </a:defRPr>
            </a:lvl4pPr>
            <a:lvl5pPr lvl="4" algn="r">
              <a:buNone/>
              <a:defRPr sz="975">
                <a:solidFill>
                  <a:srgbClr val="97ABBC"/>
                </a:solidFill>
                <a:latin typeface="Lato"/>
                <a:ea typeface="Lato"/>
                <a:cs typeface="Lato"/>
                <a:sym typeface="Lato"/>
              </a:defRPr>
            </a:lvl5pPr>
            <a:lvl6pPr lvl="5" algn="r">
              <a:buNone/>
              <a:defRPr sz="975">
                <a:solidFill>
                  <a:srgbClr val="97ABBC"/>
                </a:solidFill>
                <a:latin typeface="Lato"/>
                <a:ea typeface="Lato"/>
                <a:cs typeface="Lato"/>
                <a:sym typeface="Lato"/>
              </a:defRPr>
            </a:lvl6pPr>
            <a:lvl7pPr lvl="6" algn="r">
              <a:buNone/>
              <a:defRPr sz="975">
                <a:solidFill>
                  <a:srgbClr val="97ABBC"/>
                </a:solidFill>
                <a:latin typeface="Lato"/>
                <a:ea typeface="Lato"/>
                <a:cs typeface="Lato"/>
                <a:sym typeface="Lato"/>
              </a:defRPr>
            </a:lvl7pPr>
            <a:lvl8pPr lvl="7" algn="r">
              <a:buNone/>
              <a:defRPr sz="975">
                <a:solidFill>
                  <a:srgbClr val="97ABBC"/>
                </a:solidFill>
                <a:latin typeface="Lato"/>
                <a:ea typeface="Lato"/>
                <a:cs typeface="Lato"/>
                <a:sym typeface="Lato"/>
              </a:defRPr>
            </a:lvl8pPr>
            <a:lvl9pPr lvl="8" algn="r">
              <a:buNone/>
              <a:defRPr sz="975">
                <a:solidFill>
                  <a:srgbClr val="97ABBC"/>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9"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31956D-3246-8A4B-A56E-06FCDBC4A797}"/>
              </a:ext>
            </a:extLst>
          </p:cNvPr>
          <p:cNvSpPr txBox="1">
            <a:spLocks/>
          </p:cNvSpPr>
          <p:nvPr/>
        </p:nvSpPr>
        <p:spPr>
          <a:xfrm>
            <a:off x="1730424" y="2529814"/>
            <a:ext cx="5683151" cy="472178"/>
          </a:xfrm>
          <a:prstGeom prst="rect">
            <a:avLst/>
          </a:prstGeom>
          <a:noFill/>
          <a:ln>
            <a:noFill/>
          </a:ln>
        </p:spPr>
        <p:txBody>
          <a:bodyPr spcFirstLastPara="1" wrap="square" lIns="68569" tIns="68569" rIns="68569" bIns="68569"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pPr algn="ctr"/>
            <a:r>
              <a:rPr lang="en-US" sz="1800" dirty="0">
                <a:solidFill>
                  <a:schemeClr val="accent1">
                    <a:lumMod val="75000"/>
                  </a:schemeClr>
                </a:solidFill>
              </a:rPr>
              <a:t>Pedro H. M. Braga and </a:t>
            </a:r>
            <a:r>
              <a:rPr lang="en-US" sz="1800" dirty="0" err="1">
                <a:solidFill>
                  <a:schemeClr val="accent1">
                    <a:lumMod val="75000"/>
                  </a:schemeClr>
                </a:solidFill>
              </a:rPr>
              <a:t>Hansenclever</a:t>
            </a:r>
            <a:r>
              <a:rPr lang="en-US" sz="1800" dirty="0">
                <a:solidFill>
                  <a:schemeClr val="accent1">
                    <a:lumMod val="75000"/>
                  </a:schemeClr>
                </a:solidFill>
              </a:rPr>
              <a:t> F. </a:t>
            </a:r>
            <a:r>
              <a:rPr lang="en-US" sz="1800" dirty="0" err="1">
                <a:solidFill>
                  <a:schemeClr val="accent1">
                    <a:lumMod val="75000"/>
                  </a:schemeClr>
                </a:solidFill>
              </a:rPr>
              <a:t>Bassani</a:t>
            </a:r>
            <a:endParaRPr lang="en-US" sz="1800" dirty="0">
              <a:solidFill>
                <a:schemeClr val="accent1">
                  <a:lumMod val="75000"/>
                </a:schemeClr>
              </a:solidFill>
            </a:endParaRPr>
          </a:p>
          <a:p>
            <a:pPr algn="ctr"/>
            <a:r>
              <a:rPr lang="en-US" sz="1600" dirty="0">
                <a:solidFill>
                  <a:schemeClr val="accent1">
                    <a:lumMod val="75000"/>
                  </a:schemeClr>
                </a:solidFill>
              </a:rPr>
              <a:t>{phmb4, hfb}@cin.ufpe.br</a:t>
            </a:r>
          </a:p>
          <a:p>
            <a:pPr algn="ctr"/>
            <a:endParaRPr lang="en-US" sz="1600" dirty="0">
              <a:solidFill>
                <a:schemeClr val="accent1">
                  <a:lumMod val="75000"/>
                </a:schemeClr>
              </a:solidFill>
            </a:endParaRPr>
          </a:p>
          <a:p>
            <a:pPr algn="ctr"/>
            <a:r>
              <a:rPr lang="en-US" sz="1600" dirty="0">
                <a:solidFill>
                  <a:schemeClr val="accent1">
                    <a:lumMod val="75000"/>
                  </a:schemeClr>
                </a:solidFill>
              </a:rPr>
              <a:t>Recife, </a:t>
            </a:r>
            <a:r>
              <a:rPr lang="en-US" sz="1600" dirty="0" err="1">
                <a:solidFill>
                  <a:schemeClr val="accent1">
                    <a:lumMod val="75000"/>
                  </a:schemeClr>
                </a:solidFill>
              </a:rPr>
              <a:t>Brasil</a:t>
            </a:r>
            <a:endParaRPr lang="en-US" sz="1800" dirty="0">
              <a:solidFill>
                <a:schemeClr val="accent1">
                  <a:lumMod val="75000"/>
                </a:schemeClr>
              </a:solidFill>
            </a:endParaRPr>
          </a:p>
          <a:p>
            <a:pPr algn="ctr"/>
            <a:endParaRPr lang="en-US" sz="1800" dirty="0">
              <a:solidFill>
                <a:schemeClr val="accent1">
                  <a:lumMod val="75000"/>
                </a:schemeClr>
              </a:solidFill>
            </a:endParaRPr>
          </a:p>
        </p:txBody>
      </p:sp>
      <p:sp>
        <p:nvSpPr>
          <p:cNvPr id="7" name="Google Shape;88;p12">
            <a:extLst>
              <a:ext uri="{FF2B5EF4-FFF2-40B4-BE49-F238E27FC236}">
                <a16:creationId xmlns:a16="http://schemas.microsoft.com/office/drawing/2014/main" id="{20923524-73B5-0D4A-8423-0109D48E8F5C}"/>
              </a:ext>
            </a:extLst>
          </p:cNvPr>
          <p:cNvSpPr txBox="1">
            <a:spLocks noGrp="1"/>
          </p:cNvSpPr>
          <p:nvPr>
            <p:ph type="ctrTitle"/>
          </p:nvPr>
        </p:nvSpPr>
        <p:spPr>
          <a:xfrm>
            <a:off x="879019" y="1081292"/>
            <a:ext cx="7440542" cy="1159875"/>
          </a:xfrm>
          <a:prstGeom prst="rect">
            <a:avLst/>
          </a:prstGeom>
        </p:spPr>
        <p:txBody>
          <a:bodyPr spcFirstLastPara="1" wrap="square" lIns="68569" tIns="68569" rIns="68569" bIns="68569" anchor="t" anchorCtr="0">
            <a:noAutofit/>
          </a:bodyPr>
          <a:lstStyle/>
          <a:p>
            <a:pPr lvl="0" algn="ctr"/>
            <a:r>
              <a:rPr lang="en-US" sz="2700" b="1" dirty="0">
                <a:solidFill>
                  <a:schemeClr val="accent1">
                    <a:lumMod val="75000"/>
                  </a:schemeClr>
                </a:solidFill>
              </a:rPr>
              <a:t>A Semi-Supervised Self-Organizing Map with Adaptive Local Thresholds</a:t>
            </a:r>
            <a:endParaRPr sz="2700" b="1" dirty="0">
              <a:solidFill>
                <a:schemeClr val="accent1">
                  <a:lumMod val="75000"/>
                </a:schemeClr>
              </a:solidFill>
            </a:endParaRPr>
          </a:p>
        </p:txBody>
      </p:sp>
      <p:sp>
        <p:nvSpPr>
          <p:cNvPr id="10" name="TextBox 9">
            <a:extLst>
              <a:ext uri="{FF2B5EF4-FFF2-40B4-BE49-F238E27FC236}">
                <a16:creationId xmlns:a16="http://schemas.microsoft.com/office/drawing/2014/main" id="{038EAEC8-DBDB-7B4C-B807-95CA30A633B8}"/>
              </a:ext>
            </a:extLst>
          </p:cNvPr>
          <p:cNvSpPr txBox="1"/>
          <p:nvPr/>
        </p:nvSpPr>
        <p:spPr>
          <a:xfrm>
            <a:off x="4184753" y="4737274"/>
            <a:ext cx="829073" cy="253916"/>
          </a:xfrm>
          <a:prstGeom prst="rect">
            <a:avLst/>
          </a:prstGeom>
          <a:noFill/>
        </p:spPr>
        <p:txBody>
          <a:bodyPr wrap="none" rtlCol="0">
            <a:spAutoFit/>
          </a:bodyPr>
          <a:lstStyle/>
          <a:p>
            <a:r>
              <a:rPr lang="en-US" sz="1050" b="1" dirty="0">
                <a:solidFill>
                  <a:schemeClr val="accent1">
                    <a:lumMod val="75000"/>
                  </a:schemeClr>
                </a:solidFill>
              </a:rPr>
              <a:t>July, 2019</a:t>
            </a:r>
          </a:p>
        </p:txBody>
      </p:sp>
      <p:sp>
        <p:nvSpPr>
          <p:cNvPr id="11" name="TextBox 10">
            <a:extLst>
              <a:ext uri="{FF2B5EF4-FFF2-40B4-BE49-F238E27FC236}">
                <a16:creationId xmlns:a16="http://schemas.microsoft.com/office/drawing/2014/main" id="{29504C0E-330B-574E-90F4-62B4759EE1B2}"/>
              </a:ext>
            </a:extLst>
          </p:cNvPr>
          <p:cNvSpPr txBox="1"/>
          <p:nvPr/>
        </p:nvSpPr>
        <p:spPr>
          <a:xfrm>
            <a:off x="3629026" y="1500188"/>
            <a:ext cx="184731" cy="253916"/>
          </a:xfrm>
          <a:prstGeom prst="rect">
            <a:avLst/>
          </a:prstGeom>
          <a:noFill/>
        </p:spPr>
        <p:txBody>
          <a:bodyPr wrap="none" rtlCol="0">
            <a:spAutoFit/>
          </a:bodyPr>
          <a:lstStyle/>
          <a:p>
            <a:endParaRPr lang="en-US" sz="1050" dirty="0"/>
          </a:p>
        </p:txBody>
      </p:sp>
      <p:pic>
        <p:nvPicPr>
          <p:cNvPr id="2" name="Picture 1">
            <a:extLst>
              <a:ext uri="{FF2B5EF4-FFF2-40B4-BE49-F238E27FC236}">
                <a16:creationId xmlns:a16="http://schemas.microsoft.com/office/drawing/2014/main" id="{5A389C11-92A6-DE43-8DD4-2FF62F271AD2}"/>
              </a:ext>
            </a:extLst>
          </p:cNvPr>
          <p:cNvPicPr>
            <a:picLocks noChangeAspect="1"/>
          </p:cNvPicPr>
          <p:nvPr/>
        </p:nvPicPr>
        <p:blipFill>
          <a:blip r:embed="rId3"/>
          <a:stretch>
            <a:fillRect/>
          </a:stretch>
        </p:blipFill>
        <p:spPr>
          <a:xfrm>
            <a:off x="1557640" y="44219"/>
            <a:ext cx="6083300" cy="1168400"/>
          </a:xfrm>
          <a:prstGeom prst="rect">
            <a:avLst/>
          </a:prstGeom>
        </p:spPr>
      </p:pic>
    </p:spTree>
    <p:extLst>
      <p:ext uri="{BB962C8B-B14F-4D97-AF65-F5344CB8AC3E}">
        <p14:creationId xmlns:p14="http://schemas.microsoft.com/office/powerpoint/2010/main" val="579302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935976"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b="1" dirty="0" err="1">
                <a:solidFill>
                  <a:schemeClr val="accent1">
                    <a:lumMod val="75000"/>
                  </a:schemeClr>
                </a:solidFill>
              </a:rPr>
              <a:t>Kohonen</a:t>
            </a:r>
            <a:r>
              <a:rPr lang="en-US" sz="1800" dirty="0">
                <a:solidFill>
                  <a:schemeClr val="accent1">
                    <a:lumMod val="75000"/>
                  </a:schemeClr>
                </a:solidFill>
              </a:rPr>
              <a:t> proposed </a:t>
            </a:r>
            <a:r>
              <a:rPr lang="en-US" sz="1800" b="1" dirty="0">
                <a:solidFill>
                  <a:schemeClr val="accent1">
                    <a:lumMod val="75000"/>
                  </a:schemeClr>
                </a:solidFill>
              </a:rPr>
              <a:t>two</a:t>
            </a:r>
            <a:r>
              <a:rPr lang="en-US" sz="1800" dirty="0">
                <a:solidFill>
                  <a:schemeClr val="accent1">
                    <a:lumMod val="75000"/>
                  </a:schemeClr>
                </a:solidFill>
              </a:rPr>
              <a:t> very </a:t>
            </a:r>
            <a:r>
              <a:rPr lang="en-US" sz="1800" b="1" dirty="0">
                <a:solidFill>
                  <a:schemeClr val="accent1">
                    <a:lumMod val="75000"/>
                  </a:schemeClr>
                </a:solidFill>
              </a:rPr>
              <a:t>inﬂuential</a:t>
            </a:r>
            <a:r>
              <a:rPr lang="en-US" sz="1800" dirty="0">
                <a:solidFill>
                  <a:schemeClr val="accent1">
                    <a:lumMod val="75000"/>
                  </a:schemeClr>
                </a:solidFill>
              </a:rPr>
              <a:t> prototype-based </a:t>
            </a:r>
            <a:r>
              <a:rPr lang="en-US" sz="1800" b="1" dirty="0">
                <a:solidFill>
                  <a:schemeClr val="accent1">
                    <a:lumMod val="75000"/>
                  </a:schemeClr>
                </a:solidFill>
              </a:rPr>
              <a:t>methods</a:t>
            </a:r>
            <a:r>
              <a:rPr lang="en-US" sz="1800" dirty="0">
                <a:solidFill>
                  <a:schemeClr val="accent1">
                    <a:lumMod val="75000"/>
                  </a:schemeClr>
                </a:solidFill>
              </a:rPr>
              <a:t>:</a:t>
            </a:r>
          </a:p>
          <a:p>
            <a:pPr marL="414338" indent="-385763" algn="just">
              <a:buFont typeface="Arial" panose="020B0604020202020204" pitchFamily="34" charset="0"/>
              <a:buChar char="•"/>
            </a:pPr>
            <a:endParaRPr lang="en-US" sz="1800" dirty="0">
              <a:solidFill>
                <a:schemeClr val="accent1">
                  <a:lumMod val="75000"/>
                </a:schemeClr>
              </a:solidFill>
            </a:endParaRPr>
          </a:p>
          <a:p>
            <a:pPr lvl="1">
              <a:buFont typeface="Arial" panose="020B0604020202020204" pitchFamily="34" charset="0"/>
              <a:buChar char="•"/>
            </a:pPr>
            <a:r>
              <a:rPr lang="en-US" sz="1800" b="1" dirty="0">
                <a:solidFill>
                  <a:schemeClr val="accent1">
                    <a:lumMod val="75000"/>
                  </a:schemeClr>
                </a:solidFill>
              </a:rPr>
              <a:t>Self-Organizing Map (SOM) </a:t>
            </a:r>
            <a:r>
              <a:rPr lang="en-US" sz="1800" dirty="0">
                <a:solidFill>
                  <a:schemeClr val="accent1">
                    <a:lumMod val="75000"/>
                  </a:schemeClr>
                </a:solidFill>
              </a:rPr>
              <a:t>– </a:t>
            </a:r>
            <a:r>
              <a:rPr lang="en-US" sz="1800" b="1" dirty="0">
                <a:solidFill>
                  <a:schemeClr val="accent1">
                    <a:lumMod val="75000"/>
                  </a:schemeClr>
                </a:solidFill>
              </a:rPr>
              <a:t>Unsupervised</a:t>
            </a:r>
            <a:r>
              <a:rPr lang="en-US" sz="1800" dirty="0">
                <a:solidFill>
                  <a:schemeClr val="accent1">
                    <a:lumMod val="75000"/>
                  </a:schemeClr>
                </a:solidFill>
              </a:rPr>
              <a:t> (</a:t>
            </a:r>
            <a:r>
              <a:rPr lang="en-US" sz="1800" dirty="0" err="1">
                <a:solidFill>
                  <a:schemeClr val="accent1">
                    <a:lumMod val="75000"/>
                  </a:schemeClr>
                </a:solidFill>
              </a:rPr>
              <a:t>Kohonen</a:t>
            </a:r>
            <a:r>
              <a:rPr lang="en-US" sz="1800" dirty="0">
                <a:solidFill>
                  <a:schemeClr val="accent1">
                    <a:lumMod val="75000"/>
                  </a:schemeClr>
                </a:solidFill>
              </a:rPr>
              <a:t>, 1982)</a:t>
            </a:r>
          </a:p>
          <a:p>
            <a:pPr lvl="1">
              <a:buFont typeface="Arial" panose="020B0604020202020204" pitchFamily="34" charset="0"/>
              <a:buChar char="•"/>
            </a:pPr>
            <a:endParaRPr lang="en-US" sz="1800" dirty="0">
              <a:solidFill>
                <a:schemeClr val="accent1">
                  <a:lumMod val="75000"/>
                </a:schemeClr>
              </a:solidFill>
            </a:endParaRPr>
          </a:p>
          <a:p>
            <a:pPr lvl="1">
              <a:buFont typeface="Arial" panose="020B0604020202020204" pitchFamily="34" charset="0"/>
              <a:buChar char="•"/>
            </a:pPr>
            <a:r>
              <a:rPr lang="en-US" sz="1800" b="1" dirty="0">
                <a:solidFill>
                  <a:schemeClr val="accent1">
                    <a:lumMod val="75000"/>
                  </a:schemeClr>
                </a:solidFill>
              </a:rPr>
              <a:t>Learning Vector Quantization (LVQ)</a:t>
            </a:r>
            <a:r>
              <a:rPr lang="en-US" sz="1800" dirty="0">
                <a:solidFill>
                  <a:schemeClr val="accent1">
                    <a:lumMod val="75000"/>
                  </a:schemeClr>
                </a:solidFill>
              </a:rPr>
              <a:t> – </a:t>
            </a:r>
            <a:r>
              <a:rPr lang="en-US" sz="1800" b="1" dirty="0">
                <a:solidFill>
                  <a:schemeClr val="accent1">
                    <a:lumMod val="75000"/>
                  </a:schemeClr>
                </a:solidFill>
              </a:rPr>
              <a:t>Supervised</a:t>
            </a:r>
            <a:r>
              <a:rPr lang="en-US" sz="1800" dirty="0">
                <a:solidFill>
                  <a:schemeClr val="accent1">
                    <a:lumMod val="75000"/>
                  </a:schemeClr>
                </a:solidFill>
              </a:rPr>
              <a:t> (</a:t>
            </a:r>
            <a:r>
              <a:rPr lang="en-US" sz="1800" dirty="0" err="1">
                <a:solidFill>
                  <a:schemeClr val="accent1">
                    <a:lumMod val="75000"/>
                  </a:schemeClr>
                </a:solidFill>
              </a:rPr>
              <a:t>Kohonen</a:t>
            </a:r>
            <a:r>
              <a:rPr lang="en-US" sz="1800" dirty="0">
                <a:solidFill>
                  <a:schemeClr val="accent1">
                    <a:lumMod val="75000"/>
                  </a:schemeClr>
                </a:solidFill>
              </a:rPr>
              <a:t>, 1995)</a:t>
            </a:r>
          </a:p>
          <a:p>
            <a:pPr marL="533400" lvl="1" indent="0">
              <a:buNone/>
            </a:pPr>
            <a:endParaRPr lang="en-US" sz="1800" dirty="0">
              <a:solidFill>
                <a:schemeClr val="accent1">
                  <a:lumMod val="75000"/>
                </a:schemeClr>
              </a:solidFill>
            </a:endParaRPr>
          </a:p>
          <a:p>
            <a:pPr marL="533400" lvl="1" indent="0">
              <a:buNone/>
            </a:pPr>
            <a:endParaRPr lang="en-US" sz="1800" dirty="0">
              <a:solidFill>
                <a:schemeClr val="accent1">
                  <a:lumMod val="75000"/>
                </a:schemeClr>
              </a:solidFill>
            </a:endParaRPr>
          </a:p>
          <a:p>
            <a:pPr>
              <a:buFont typeface="Arial" panose="020B0604020202020204" pitchFamily="34" charset="0"/>
              <a:buChar char="•"/>
            </a:pPr>
            <a:r>
              <a:rPr lang="en-US" sz="1800" b="1" u="sng" dirty="0">
                <a:solidFill>
                  <a:schemeClr val="accent1">
                    <a:lumMod val="75000"/>
                  </a:schemeClr>
                </a:solidFill>
              </a:rPr>
              <a:t>Why not a hybrid model?</a:t>
            </a:r>
          </a:p>
          <a:p>
            <a:pPr marL="28575" indent="0" algn="just">
              <a:buNone/>
            </a:pPr>
            <a:endParaRPr lang="en-US" sz="1800" dirty="0">
              <a:solidFill>
                <a:schemeClr val="accent1">
                  <a:lumMod val="75000"/>
                </a:schemeClr>
              </a:solidFill>
            </a:endParaRP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10</a:t>
            </a:fld>
            <a:endParaRPr/>
          </a:p>
        </p:txBody>
      </p:sp>
      <p:sp>
        <p:nvSpPr>
          <p:cNvPr id="7" name="Google Shape;111;p15">
            <a:extLst>
              <a:ext uri="{FF2B5EF4-FFF2-40B4-BE49-F238E27FC236}">
                <a16:creationId xmlns:a16="http://schemas.microsoft.com/office/drawing/2014/main" id="{2DC979A4-DC94-E94C-B9FA-480DB22DBE7D}"/>
              </a:ext>
            </a:extLst>
          </p:cNvPr>
          <p:cNvSpPr txBox="1">
            <a:spLocks noGrp="1"/>
          </p:cNvSpPr>
          <p:nvPr>
            <p:ph type="title"/>
          </p:nvPr>
        </p:nvSpPr>
        <p:spPr>
          <a:xfrm>
            <a:off x="893700" y="205988"/>
            <a:ext cx="6462600" cy="857250"/>
          </a:xfrm>
          <a:prstGeom prst="rect">
            <a:avLst/>
          </a:prstGeom>
          <a:noFill/>
          <a:ln>
            <a:noFill/>
          </a:ln>
        </p:spPr>
        <p:txBody>
          <a:bodyPr spcFirstLastPara="1" wrap="square" lIns="68569" tIns="68569" rIns="68569" bIns="68569" anchor="b" anchorCtr="0">
            <a:noAutofit/>
          </a:bodyPr>
          <a:lstStyle/>
          <a:p>
            <a:pPr marL="742950" indent="-742950">
              <a:buFont typeface="+mj-lt"/>
              <a:buAutoNum type="arabicPeriod" startAt="2"/>
            </a:pPr>
            <a:r>
              <a:rPr lang="en" dirty="0">
                <a:solidFill>
                  <a:schemeClr val="accent1">
                    <a:lumMod val="75000"/>
                  </a:schemeClr>
                </a:solidFill>
              </a:rPr>
              <a:t>Background</a:t>
            </a:r>
            <a:endParaRPr dirty="0">
              <a:solidFill>
                <a:schemeClr val="accent1">
                  <a:lumMod val="75000"/>
                </a:schemeClr>
              </a:solidFill>
            </a:endParaRPr>
          </a:p>
        </p:txBody>
      </p:sp>
    </p:spTree>
    <p:extLst>
      <p:ext uri="{BB962C8B-B14F-4D97-AF65-F5344CB8AC3E}">
        <p14:creationId xmlns:p14="http://schemas.microsoft.com/office/powerpoint/2010/main" val="24120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93700" y="205988"/>
            <a:ext cx="6973950" cy="857250"/>
          </a:xfrm>
          <a:prstGeom prst="rect">
            <a:avLst/>
          </a:prstGeom>
          <a:noFill/>
          <a:ln>
            <a:noFill/>
          </a:ln>
        </p:spPr>
        <p:txBody>
          <a:bodyPr spcFirstLastPara="1" wrap="square" lIns="68569" tIns="68569" rIns="68569" bIns="68569" anchor="b" anchorCtr="0">
            <a:noAutofit/>
          </a:bodyPr>
          <a:lstStyle/>
          <a:p>
            <a:r>
              <a:rPr lang="en-US" sz="2400" dirty="0">
                <a:solidFill>
                  <a:schemeClr val="accent1">
                    <a:lumMod val="75000"/>
                  </a:schemeClr>
                </a:solidFill>
              </a:rPr>
              <a:t>Local Adaptive Receptive Field Dimension Selective Self-Organizing Map (LARFDSSOM)</a:t>
            </a:r>
            <a:endParaRPr sz="2400"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Proposed by </a:t>
            </a:r>
            <a:r>
              <a:rPr lang="en-US" sz="1800" dirty="0" err="1">
                <a:solidFill>
                  <a:schemeClr val="accent1">
                    <a:lumMod val="75000"/>
                  </a:schemeClr>
                </a:solidFill>
              </a:rPr>
              <a:t>Bassani</a:t>
            </a:r>
            <a:r>
              <a:rPr lang="en-US" sz="1800" dirty="0">
                <a:solidFill>
                  <a:schemeClr val="accent1">
                    <a:lumMod val="75000"/>
                  </a:schemeClr>
                </a:solidFill>
              </a:rPr>
              <a:t> &amp; Araujo (2015), it is a SOM with time-varying structure based on DSSOM and LARFSOM.</a:t>
            </a:r>
          </a:p>
          <a:p>
            <a:pPr marL="414338" indent="-385763" algn="just">
              <a:buFont typeface="Arial" panose="020B0604020202020204" pitchFamily="34" charset="0"/>
              <a:buChar char="•"/>
            </a:pPr>
            <a:r>
              <a:rPr lang="en-US" sz="1800" dirty="0">
                <a:solidFill>
                  <a:schemeClr val="accent1">
                    <a:lumMod val="75000"/>
                  </a:schemeClr>
                </a:solidFill>
              </a:rPr>
              <a:t>Three phases:</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Learns incrementally by:</a:t>
            </a:r>
          </a:p>
          <a:p>
            <a:pPr marL="871538" lvl="1" indent="-385763" algn="just">
              <a:buFont typeface="Arial" panose="020B0604020202020204" pitchFamily="34" charset="0"/>
              <a:buChar char="•"/>
            </a:pPr>
            <a:r>
              <a:rPr lang="en-US" sz="1800" b="1" dirty="0">
                <a:solidFill>
                  <a:schemeClr val="accent1">
                    <a:lumMod val="75000"/>
                  </a:schemeClr>
                </a:solidFill>
              </a:rPr>
              <a:t>Inserting</a:t>
            </a:r>
            <a:r>
              <a:rPr lang="en-US" sz="1800" dirty="0">
                <a:solidFill>
                  <a:schemeClr val="accent1">
                    <a:lumMod val="75000"/>
                  </a:schemeClr>
                </a:solidFill>
              </a:rPr>
              <a:t> prototypes when the existing ones do not represent well the input data</a:t>
            </a:r>
          </a:p>
          <a:p>
            <a:pPr marL="871538" lvl="1" indent="-385763" algn="just">
              <a:buFont typeface="Arial" panose="020B0604020202020204" pitchFamily="34" charset="0"/>
              <a:buChar char="•"/>
            </a:pPr>
            <a:r>
              <a:rPr lang="en-US" sz="1800" b="1" dirty="0">
                <a:solidFill>
                  <a:schemeClr val="accent1">
                    <a:lumMod val="75000"/>
                  </a:schemeClr>
                </a:solidFill>
              </a:rPr>
              <a:t>Removing</a:t>
            </a:r>
            <a:r>
              <a:rPr lang="en-US" sz="1800" dirty="0">
                <a:solidFill>
                  <a:schemeClr val="accent1">
                    <a:lumMod val="75000"/>
                  </a:schemeClr>
                </a:solidFill>
              </a:rPr>
              <a:t> prototypes when they are not required</a:t>
            </a:r>
          </a:p>
          <a:p>
            <a:pPr marL="485775" lvl="1" indent="0" algn="just">
              <a:buNone/>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750" dirty="0">
              <a:solidFill>
                <a:schemeClr val="accent1">
                  <a:lumMod val="75000"/>
                </a:schemeClr>
              </a:solidFill>
            </a:endParaRP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11</a:t>
            </a:fld>
            <a:endParaRPr/>
          </a:p>
        </p:txBody>
      </p:sp>
      <p:sp>
        <p:nvSpPr>
          <p:cNvPr id="6" name="Google Shape;246;p28">
            <a:extLst>
              <a:ext uri="{FF2B5EF4-FFF2-40B4-BE49-F238E27FC236}">
                <a16:creationId xmlns:a16="http://schemas.microsoft.com/office/drawing/2014/main" id="{C78F4325-89F4-BE4E-B714-48D96530E77A}"/>
              </a:ext>
            </a:extLst>
          </p:cNvPr>
          <p:cNvSpPr/>
          <p:nvPr/>
        </p:nvSpPr>
        <p:spPr>
          <a:xfrm>
            <a:off x="5622960" y="2541139"/>
            <a:ext cx="2479275" cy="501750"/>
          </a:xfrm>
          <a:prstGeom prst="chevron">
            <a:avLst>
              <a:gd name="adj" fmla="val 50000"/>
            </a:avLst>
          </a:prstGeom>
          <a:solidFill>
            <a:schemeClr val="tx2">
              <a:lumMod val="25000"/>
            </a:schemeClr>
          </a:solidFill>
          <a:ln>
            <a:noFill/>
          </a:ln>
        </p:spPr>
        <p:txBody>
          <a:bodyPr spcFirstLastPara="1" wrap="square" lIns="68569" tIns="68569" rIns="68569" bIns="68569" anchor="ctr" anchorCtr="0">
            <a:noAutofit/>
          </a:bodyPr>
          <a:lstStyle/>
          <a:p>
            <a:pPr algn="ctr">
              <a:buSzPts val="1100"/>
            </a:pPr>
            <a:r>
              <a:rPr lang="en" sz="1800" dirty="0">
                <a:solidFill>
                  <a:schemeClr val="lt1"/>
                </a:solidFill>
                <a:latin typeface="Raleway"/>
                <a:ea typeface="Raleway"/>
                <a:cs typeface="Raleway"/>
                <a:sym typeface="Raleway"/>
              </a:rPr>
              <a:t>Clustering</a:t>
            </a:r>
            <a:endParaRPr sz="1050" dirty="0">
              <a:solidFill>
                <a:srgbClr val="FFFFFF"/>
              </a:solidFill>
              <a:latin typeface="Lato"/>
              <a:ea typeface="Lato"/>
              <a:cs typeface="Lato"/>
              <a:sym typeface="Lato"/>
            </a:endParaRPr>
          </a:p>
        </p:txBody>
      </p:sp>
      <p:sp>
        <p:nvSpPr>
          <p:cNvPr id="9" name="Google Shape;249;p28">
            <a:extLst>
              <a:ext uri="{FF2B5EF4-FFF2-40B4-BE49-F238E27FC236}">
                <a16:creationId xmlns:a16="http://schemas.microsoft.com/office/drawing/2014/main" id="{9EC5D30E-F784-5643-8D58-15370801FBFD}"/>
              </a:ext>
            </a:extLst>
          </p:cNvPr>
          <p:cNvSpPr/>
          <p:nvPr/>
        </p:nvSpPr>
        <p:spPr>
          <a:xfrm>
            <a:off x="1398722" y="2541300"/>
            <a:ext cx="2660175" cy="501750"/>
          </a:xfrm>
          <a:prstGeom prst="homePlate">
            <a:avLst>
              <a:gd name="adj" fmla="val 50000"/>
            </a:avLst>
          </a:prstGeom>
          <a:solidFill>
            <a:srgbClr val="7ECEFD"/>
          </a:solidFill>
          <a:ln>
            <a:noFill/>
          </a:ln>
        </p:spPr>
        <p:txBody>
          <a:bodyPr spcFirstLastPara="1" wrap="square" lIns="68569" tIns="68569" rIns="68569" bIns="68569" anchor="ctr" anchorCtr="0">
            <a:noAutofit/>
          </a:bodyPr>
          <a:lstStyle/>
          <a:p>
            <a:pPr algn="ctr">
              <a:buSzPts val="1100"/>
            </a:pPr>
            <a:r>
              <a:rPr lang="en" sz="1800" dirty="0">
                <a:solidFill>
                  <a:srgbClr val="FFFFFF"/>
                </a:solidFill>
                <a:latin typeface="Raleway"/>
                <a:ea typeface="Raleway"/>
                <a:cs typeface="Raleway"/>
                <a:sym typeface="Raleway"/>
              </a:rPr>
              <a:t>Organization</a:t>
            </a:r>
            <a:endParaRPr sz="1800" dirty="0">
              <a:solidFill>
                <a:srgbClr val="FFFFFF"/>
              </a:solidFill>
              <a:latin typeface="Raleway"/>
              <a:ea typeface="Raleway"/>
              <a:cs typeface="Raleway"/>
              <a:sym typeface="Raleway"/>
            </a:endParaRPr>
          </a:p>
        </p:txBody>
      </p:sp>
      <p:sp>
        <p:nvSpPr>
          <p:cNvPr id="12" name="Google Shape;252;p28">
            <a:extLst>
              <a:ext uri="{FF2B5EF4-FFF2-40B4-BE49-F238E27FC236}">
                <a16:creationId xmlns:a16="http://schemas.microsoft.com/office/drawing/2014/main" id="{27991801-61FA-0E4C-B4F2-92D61F81B07B}"/>
              </a:ext>
            </a:extLst>
          </p:cNvPr>
          <p:cNvSpPr/>
          <p:nvPr/>
        </p:nvSpPr>
        <p:spPr>
          <a:xfrm>
            <a:off x="3606875" y="2541139"/>
            <a:ext cx="2479275" cy="501750"/>
          </a:xfrm>
          <a:prstGeom prst="chevron">
            <a:avLst>
              <a:gd name="adj" fmla="val 50000"/>
            </a:avLst>
          </a:prstGeom>
          <a:solidFill>
            <a:srgbClr val="2185C5"/>
          </a:solidFill>
          <a:ln>
            <a:noFill/>
          </a:ln>
        </p:spPr>
        <p:txBody>
          <a:bodyPr spcFirstLastPara="1" wrap="square" lIns="68569" tIns="68569" rIns="68569" bIns="68569" anchor="ctr" anchorCtr="0">
            <a:noAutofit/>
          </a:bodyPr>
          <a:lstStyle/>
          <a:p>
            <a:pPr algn="ctr">
              <a:buSzPts val="1100"/>
            </a:pPr>
            <a:r>
              <a:rPr lang="en" sz="1800" dirty="0">
                <a:solidFill>
                  <a:schemeClr val="lt1"/>
                </a:solidFill>
                <a:latin typeface="Raleway"/>
                <a:ea typeface="Raleway"/>
                <a:cs typeface="Raleway"/>
                <a:sym typeface="Raleway"/>
              </a:rPr>
              <a:t>Convergence</a:t>
            </a:r>
            <a:endParaRPr sz="1050" dirty="0">
              <a:solidFill>
                <a:srgbClr val="FFFFFF"/>
              </a:solidFill>
              <a:latin typeface="Lato"/>
              <a:ea typeface="Lato"/>
              <a:cs typeface="Lato"/>
              <a:sym typeface="Lato"/>
            </a:endParaRPr>
          </a:p>
        </p:txBody>
      </p:sp>
    </p:spTree>
    <p:extLst>
      <p:ext uri="{BB962C8B-B14F-4D97-AF65-F5344CB8AC3E}">
        <p14:creationId xmlns:p14="http://schemas.microsoft.com/office/powerpoint/2010/main" val="87882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6" grpId="0" animBg="1"/>
      <p:bldP spid="9"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93700" y="205988"/>
            <a:ext cx="7095268" cy="857250"/>
          </a:xfrm>
          <a:prstGeom prst="rect">
            <a:avLst/>
          </a:prstGeom>
          <a:noFill/>
          <a:ln>
            <a:noFill/>
          </a:ln>
        </p:spPr>
        <p:txBody>
          <a:bodyPr spcFirstLastPara="1" wrap="square" lIns="68569" tIns="68569" rIns="68569" bIns="68569" anchor="b" anchorCtr="0">
            <a:noAutofit/>
          </a:bodyPr>
          <a:lstStyle/>
          <a:p>
            <a:r>
              <a:rPr lang="en-US" sz="2400" dirty="0">
                <a:solidFill>
                  <a:schemeClr val="accent1">
                    <a:lumMod val="75000"/>
                  </a:schemeClr>
                </a:solidFill>
              </a:rPr>
              <a:t>Local Adaptive Receptive Field Dimension Selective Self-Organizing Map (LARFDSSOM)</a:t>
            </a:r>
            <a:endParaRPr sz="2400"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873311"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Uses an activation functions that is calculated as a radial basis function of the weighted distance with the receptive ﬁeld adjusted as a function of the norm of the relevance vector</a:t>
            </a:r>
          </a:p>
          <a:p>
            <a:pPr marL="28575" indent="0" algn="just">
              <a:buNone/>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Update of the three core vectors: center, moving averages and relevance</a:t>
            </a:r>
          </a:p>
          <a:p>
            <a:pPr marL="28575" indent="0" algn="just">
              <a:buNone/>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Neighborhood: similar subspaces according to a threshold</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12</a:t>
            </a:fld>
            <a:endParaRPr/>
          </a:p>
        </p:txBody>
      </p:sp>
    </p:spTree>
    <p:extLst>
      <p:ext uri="{BB962C8B-B14F-4D97-AF65-F5344CB8AC3E}">
        <p14:creationId xmlns:p14="http://schemas.microsoft.com/office/powerpoint/2010/main" val="255153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93699" y="205988"/>
            <a:ext cx="7180625" cy="857250"/>
          </a:xfrm>
          <a:prstGeom prst="rect">
            <a:avLst/>
          </a:prstGeom>
          <a:noFill/>
          <a:ln>
            <a:noFill/>
          </a:ln>
        </p:spPr>
        <p:txBody>
          <a:bodyPr spcFirstLastPara="1" wrap="square" lIns="68569" tIns="68569" rIns="68569" bIns="68569" anchor="t" anchorCtr="0">
            <a:noAutofit/>
          </a:bodyPr>
          <a:lstStyle/>
          <a:p>
            <a:r>
              <a:rPr lang="en-US" sz="2400" dirty="0">
                <a:solidFill>
                  <a:schemeClr val="accent1">
                    <a:lumMod val="75000"/>
                  </a:schemeClr>
                </a:solidFill>
              </a:rPr>
              <a:t>Semi-Supervised Self-Organizing Map (SS-SOM)</a:t>
            </a:r>
            <a:endParaRPr sz="2400"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873311"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A semi-supervised SOM, based on LARFDSSOM</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It can learn in a supervised or unsupervised way</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It includes concepts from LVQ when the class label of some input pattern is given</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1800" dirty="0">
              <a:solidFill>
                <a:schemeClr val="accent1">
                  <a:lumMod val="75000"/>
                </a:schemeClr>
              </a:solidFill>
            </a:endParaRP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13</a:t>
            </a:fld>
            <a:endParaRPr/>
          </a:p>
        </p:txBody>
      </p:sp>
    </p:spTree>
    <p:extLst>
      <p:ext uri="{BB962C8B-B14F-4D97-AF65-F5344CB8AC3E}">
        <p14:creationId xmlns:p14="http://schemas.microsoft.com/office/powerpoint/2010/main" val="402270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143000" y="1529334"/>
            <a:ext cx="6857906" cy="2294001"/>
          </a:xfrm>
          <a:prstGeom prst="rect">
            <a:avLst/>
          </a:prstGeom>
        </p:spPr>
        <p:txBody>
          <a:bodyPr spcFirstLastPara="1" wrap="square" lIns="68569" tIns="68569" rIns="68569" bIns="68569" anchor="b" anchorCtr="0">
            <a:noAutofit/>
          </a:bodyPr>
          <a:lstStyle/>
          <a:p>
            <a:r>
              <a:rPr lang="en" sz="5400" dirty="0">
                <a:solidFill>
                  <a:srgbClr val="7ECEFD"/>
                </a:solidFill>
              </a:rPr>
              <a:t>5.</a:t>
            </a:r>
            <a:endParaRPr sz="5400" dirty="0">
              <a:solidFill>
                <a:srgbClr val="7ECEFD"/>
              </a:solidFill>
            </a:endParaRPr>
          </a:p>
          <a:p>
            <a:pPr lvl="0"/>
            <a:r>
              <a:rPr lang="en-US" dirty="0"/>
              <a:t>Adaptive Local Thresholds Semi Supervised Self-Organizing Map (</a:t>
            </a:r>
            <a:r>
              <a:rPr lang="en-US" b="1" dirty="0"/>
              <a:t>ALTSS-SOM</a:t>
            </a:r>
            <a:r>
              <a:rPr lang="en-US" dirty="0"/>
              <a:t>)</a:t>
            </a:r>
            <a:endParaRPr dirty="0"/>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14</a:t>
            </a:fld>
            <a:endParaRPr/>
          </a:p>
        </p:txBody>
      </p:sp>
    </p:spTree>
    <p:extLst>
      <p:ext uri="{BB962C8B-B14F-4D97-AF65-F5344CB8AC3E}">
        <p14:creationId xmlns:p14="http://schemas.microsoft.com/office/powerpoint/2010/main" val="3352219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prstGeom prst="rect">
            <a:avLst/>
          </a:prstGeom>
          <a:noFill/>
          <a:ln>
            <a:noFill/>
          </a:ln>
        </p:spPr>
        <p:txBody>
          <a:bodyPr spcFirstLastPara="1" wrap="square" lIns="68569" tIns="68569" rIns="68569" bIns="68569" anchor="b" anchorCtr="0">
            <a:noAutofit/>
          </a:bodyPr>
          <a:lstStyle/>
          <a:p>
            <a:r>
              <a:rPr lang="en" dirty="0">
                <a:solidFill>
                  <a:schemeClr val="accent1">
                    <a:lumMod val="75000"/>
                  </a:schemeClr>
                </a:solidFill>
              </a:rPr>
              <a:t>Reject Options</a:t>
            </a:r>
            <a:endParaRPr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873311"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According to Chow (1970), because of uncertainties and noise inherent to any pattern recognition task, errors are generally unavoidable.</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Uncertainty has typically two reasons: Points being outliers or located in ambiguous regions (</a:t>
            </a:r>
            <a:r>
              <a:rPr lang="en-US" sz="1800" dirty="0" err="1">
                <a:solidFill>
                  <a:schemeClr val="accent1">
                    <a:lumMod val="75000"/>
                  </a:schemeClr>
                </a:solidFill>
              </a:rPr>
              <a:t>Vailaya</a:t>
            </a:r>
            <a:r>
              <a:rPr lang="en-US" sz="1800" dirty="0">
                <a:solidFill>
                  <a:schemeClr val="accent1">
                    <a:lumMod val="75000"/>
                  </a:schemeClr>
                </a:solidFill>
              </a:rPr>
              <a:t> &amp; Jain, 2000). </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The </a:t>
            </a:r>
            <a:r>
              <a:rPr lang="en-US" sz="1800" b="1" dirty="0">
                <a:solidFill>
                  <a:schemeClr val="accent1">
                    <a:lumMod val="75000"/>
                  </a:schemeClr>
                </a:solidFill>
              </a:rPr>
              <a:t>option to reject </a:t>
            </a:r>
            <a:r>
              <a:rPr lang="en-US" sz="1800" dirty="0">
                <a:solidFill>
                  <a:schemeClr val="accent1">
                    <a:lumMod val="75000"/>
                  </a:schemeClr>
                </a:solidFill>
              </a:rPr>
              <a:t>is introduced to avoid an excessive misrecognition rate by converting it into rejection.</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15</a:t>
            </a:fld>
            <a:endParaRPr/>
          </a:p>
        </p:txBody>
      </p:sp>
    </p:spTree>
    <p:extLst>
      <p:ext uri="{BB962C8B-B14F-4D97-AF65-F5344CB8AC3E}">
        <p14:creationId xmlns:p14="http://schemas.microsoft.com/office/powerpoint/2010/main" val="223290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E6002C-AB08-2345-9101-17D25884DBFC}"/>
              </a:ext>
            </a:extLst>
          </p:cNvPr>
          <p:cNvSpPr>
            <a:spLocks noGrp="1"/>
          </p:cNvSpPr>
          <p:nvPr>
            <p:ph type="body" idx="1"/>
          </p:nvPr>
        </p:nvSpPr>
        <p:spPr/>
        <p:txBody>
          <a:bodyPr/>
          <a:lstStyle/>
          <a:p>
            <a:r>
              <a:rPr lang="en-US" dirty="0"/>
              <a:t>Reject Options</a:t>
            </a:r>
          </a:p>
        </p:txBody>
      </p:sp>
      <p:sp>
        <p:nvSpPr>
          <p:cNvPr id="2" name="Slide Number Placeholder 1">
            <a:extLst>
              <a:ext uri="{FF2B5EF4-FFF2-40B4-BE49-F238E27FC236}">
                <a16:creationId xmlns:a16="http://schemas.microsoft.com/office/drawing/2014/main" id="{BD56745B-B8D7-D242-9F2E-2F454E89D992}"/>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4" name="Picture 3">
            <a:extLst>
              <a:ext uri="{FF2B5EF4-FFF2-40B4-BE49-F238E27FC236}">
                <a16:creationId xmlns:a16="http://schemas.microsoft.com/office/drawing/2014/main" id="{A059CE36-3894-3F43-AA26-FB9437EB4EAE}"/>
              </a:ext>
            </a:extLst>
          </p:cNvPr>
          <p:cNvPicPr>
            <a:picLocks noChangeAspect="1"/>
          </p:cNvPicPr>
          <p:nvPr/>
        </p:nvPicPr>
        <p:blipFill>
          <a:blip r:embed="rId3"/>
          <a:stretch>
            <a:fillRect/>
          </a:stretch>
        </p:blipFill>
        <p:spPr>
          <a:xfrm>
            <a:off x="4125000" y="282229"/>
            <a:ext cx="4898084" cy="4428119"/>
          </a:xfrm>
          <a:prstGeom prst="rect">
            <a:avLst/>
          </a:prstGeom>
        </p:spPr>
      </p:pic>
      <p:sp>
        <p:nvSpPr>
          <p:cNvPr id="5" name="Rectangle 4">
            <a:extLst>
              <a:ext uri="{FF2B5EF4-FFF2-40B4-BE49-F238E27FC236}">
                <a16:creationId xmlns:a16="http://schemas.microsoft.com/office/drawing/2014/main" id="{A121950D-9585-5044-8B3C-94AE552E306C}"/>
              </a:ext>
            </a:extLst>
          </p:cNvPr>
          <p:cNvSpPr/>
          <p:nvPr/>
        </p:nvSpPr>
        <p:spPr>
          <a:xfrm>
            <a:off x="120916" y="1322182"/>
            <a:ext cx="3901650" cy="1815882"/>
          </a:xfrm>
          <a:prstGeom prst="rect">
            <a:avLst/>
          </a:prstGeom>
        </p:spPr>
        <p:txBody>
          <a:bodyPr wrap="square">
            <a:spAutoFit/>
          </a:bodyPr>
          <a:lstStyle/>
          <a:p>
            <a:pPr marL="414338" indent="-385763" algn="just">
              <a:buFont typeface="Arial" panose="020B0604020202020204" pitchFamily="34" charset="0"/>
              <a:buChar char="•"/>
            </a:pPr>
            <a:r>
              <a:rPr lang="en-US" dirty="0">
                <a:solidFill>
                  <a:schemeClr val="accent1">
                    <a:lumMod val="75000"/>
                  </a:schemeClr>
                </a:solidFill>
              </a:rPr>
              <a:t>The </a:t>
            </a:r>
            <a:r>
              <a:rPr lang="en-US" b="1" dirty="0">
                <a:solidFill>
                  <a:schemeClr val="accent1">
                    <a:lumMod val="75000"/>
                  </a:schemeClr>
                </a:solidFill>
              </a:rPr>
              <a:t>great</a:t>
            </a:r>
            <a:r>
              <a:rPr lang="en-US" dirty="0">
                <a:solidFill>
                  <a:schemeClr val="accent1">
                    <a:lumMod val="75000"/>
                  </a:schemeClr>
                </a:solidFill>
              </a:rPr>
              <a:t> </a:t>
            </a:r>
            <a:r>
              <a:rPr lang="en-US" b="1" dirty="0">
                <a:solidFill>
                  <a:schemeClr val="accent1">
                    <a:lumMod val="75000"/>
                  </a:schemeClr>
                </a:solidFill>
              </a:rPr>
              <a:t>part</a:t>
            </a:r>
            <a:r>
              <a:rPr lang="en-US" dirty="0">
                <a:solidFill>
                  <a:schemeClr val="accent1">
                    <a:lumMod val="75000"/>
                  </a:schemeClr>
                </a:solidFill>
              </a:rPr>
              <a:t> of models </a:t>
            </a:r>
            <a:r>
              <a:rPr lang="en-US" b="1" dirty="0">
                <a:solidFill>
                  <a:schemeClr val="accent1">
                    <a:lumMod val="75000"/>
                  </a:schemeClr>
                </a:solidFill>
              </a:rPr>
              <a:t>deal</a:t>
            </a:r>
            <a:r>
              <a:rPr lang="en-US" dirty="0">
                <a:solidFill>
                  <a:schemeClr val="accent1">
                    <a:lumMod val="75000"/>
                  </a:schemeClr>
                </a:solidFill>
              </a:rPr>
              <a:t> with </a:t>
            </a:r>
            <a:r>
              <a:rPr lang="en-US" b="1" dirty="0">
                <a:solidFill>
                  <a:schemeClr val="accent1">
                    <a:lumMod val="75000"/>
                  </a:schemeClr>
                </a:solidFill>
              </a:rPr>
              <a:t>just</a:t>
            </a:r>
            <a:r>
              <a:rPr lang="en-US" dirty="0">
                <a:solidFill>
                  <a:schemeClr val="accent1">
                    <a:lumMod val="75000"/>
                  </a:schemeClr>
                </a:solidFill>
              </a:rPr>
              <a:t> a </a:t>
            </a:r>
            <a:r>
              <a:rPr lang="en-US" b="1" dirty="0">
                <a:solidFill>
                  <a:schemeClr val="accent1">
                    <a:lumMod val="75000"/>
                  </a:schemeClr>
                </a:solidFill>
              </a:rPr>
              <a:t>single</a:t>
            </a:r>
            <a:r>
              <a:rPr lang="en-US" dirty="0">
                <a:solidFill>
                  <a:schemeClr val="accent1">
                    <a:lumMod val="75000"/>
                  </a:schemeClr>
                </a:solidFill>
              </a:rPr>
              <a:t> </a:t>
            </a:r>
            <a:r>
              <a:rPr lang="en-US" b="1" dirty="0">
                <a:solidFill>
                  <a:schemeClr val="accent1">
                    <a:lumMod val="75000"/>
                  </a:schemeClr>
                </a:solidFill>
              </a:rPr>
              <a:t>threshold </a:t>
            </a:r>
            <a:r>
              <a:rPr lang="en-US" dirty="0">
                <a:solidFill>
                  <a:schemeClr val="accent1">
                    <a:lumMod val="75000"/>
                  </a:schemeClr>
                </a:solidFill>
              </a:rPr>
              <a:t>(LARFDSSOM and SS-SOM), and only </a:t>
            </a:r>
            <a:r>
              <a:rPr lang="en-US" b="1" dirty="0">
                <a:solidFill>
                  <a:schemeClr val="accent1">
                    <a:lumMod val="75000"/>
                  </a:schemeClr>
                </a:solidFill>
              </a:rPr>
              <a:t>binary</a:t>
            </a:r>
            <a:r>
              <a:rPr lang="en-US" dirty="0">
                <a:solidFill>
                  <a:schemeClr val="accent1">
                    <a:lumMod val="75000"/>
                  </a:schemeClr>
                </a:solidFill>
              </a:rPr>
              <a:t> classiﬁcation, particularly with global thresholds.</a:t>
            </a:r>
          </a:p>
          <a:p>
            <a:pPr marL="414338" indent="-385763" algn="just">
              <a:buFont typeface="Arial" panose="020B0604020202020204" pitchFamily="34" charset="0"/>
              <a:buChar char="•"/>
            </a:pPr>
            <a:endParaRPr lang="en-US" dirty="0">
              <a:solidFill>
                <a:schemeClr val="accent1">
                  <a:lumMod val="75000"/>
                </a:schemeClr>
              </a:solidFill>
            </a:endParaRPr>
          </a:p>
          <a:p>
            <a:pPr marL="414338" indent="-385763" algn="just">
              <a:buFont typeface="Arial" panose="020B0604020202020204" pitchFamily="34" charset="0"/>
              <a:buChar char="•"/>
            </a:pPr>
            <a:r>
              <a:rPr lang="en-US" dirty="0">
                <a:solidFill>
                  <a:schemeClr val="accent1">
                    <a:lumMod val="75000"/>
                  </a:schemeClr>
                </a:solidFill>
              </a:rPr>
              <a:t>Multi-label classiﬁcation, </a:t>
            </a:r>
            <a:r>
              <a:rPr lang="en-US" dirty="0" err="1">
                <a:solidFill>
                  <a:schemeClr val="accent1">
                    <a:lumMod val="75000"/>
                  </a:schemeClr>
                </a:solidFill>
              </a:rPr>
              <a:t>multithresholding</a:t>
            </a:r>
            <a:r>
              <a:rPr lang="en-US" dirty="0">
                <a:solidFill>
                  <a:schemeClr val="accent1">
                    <a:lumMod val="75000"/>
                  </a:schemeClr>
                </a:solidFill>
              </a:rPr>
              <a:t> and local thresholding techniques have been considered (Fischer et al., 2016).</a:t>
            </a:r>
          </a:p>
        </p:txBody>
      </p:sp>
    </p:spTree>
    <p:extLst>
      <p:ext uri="{BB962C8B-B14F-4D97-AF65-F5344CB8AC3E}">
        <p14:creationId xmlns:p14="http://schemas.microsoft.com/office/powerpoint/2010/main" val="30732571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EC65E-247F-BF41-A2E4-A40C003712D5}"/>
              </a:ext>
            </a:extLst>
          </p:cNvPr>
          <p:cNvSpPr>
            <a:spLocks noGrp="1"/>
          </p:cNvSpPr>
          <p:nvPr>
            <p:ph type="title"/>
          </p:nvPr>
        </p:nvSpPr>
        <p:spPr/>
        <p:txBody>
          <a:bodyPr/>
          <a:lstStyle/>
          <a:p>
            <a:r>
              <a:rPr lang="en-US" dirty="0"/>
              <a:t>ALTSS-SOM</a:t>
            </a:r>
          </a:p>
        </p:txBody>
      </p:sp>
      <p:sp>
        <p:nvSpPr>
          <p:cNvPr id="3" name="Text Placeholder 2">
            <a:extLst>
              <a:ext uri="{FF2B5EF4-FFF2-40B4-BE49-F238E27FC236}">
                <a16:creationId xmlns:a16="http://schemas.microsoft.com/office/drawing/2014/main" id="{9A8601D5-59F4-0C4F-82F1-B2530F465122}"/>
              </a:ext>
            </a:extLst>
          </p:cNvPr>
          <p:cNvSpPr>
            <a:spLocks noGrp="1"/>
          </p:cNvSpPr>
          <p:nvPr>
            <p:ph type="body" idx="1"/>
          </p:nvPr>
        </p:nvSpPr>
        <p:spPr>
          <a:xfrm>
            <a:off x="893699" y="1373588"/>
            <a:ext cx="7586875"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Estimates the uncentered variance of the nodes in each dimension</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Rejection Options</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Local Adaptive Thresholds</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Sample Efficient </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Low sensitive to the parameters</a:t>
            </a:r>
          </a:p>
        </p:txBody>
      </p:sp>
      <p:sp>
        <p:nvSpPr>
          <p:cNvPr id="4" name="Slide Number Placeholder 3">
            <a:extLst>
              <a:ext uri="{FF2B5EF4-FFF2-40B4-BE49-F238E27FC236}">
                <a16:creationId xmlns:a16="http://schemas.microsoft.com/office/drawing/2014/main" id="{E0E099B0-7E21-2A4D-BF00-E1F67B515A35}"/>
              </a:ext>
            </a:extLst>
          </p:cNvPr>
          <p:cNvSpPr>
            <a:spLocks noGrp="1"/>
          </p:cNvSpPr>
          <p:nvPr>
            <p:ph type="sldNum" idx="12"/>
          </p:nvPr>
        </p:nvSpPr>
        <p:spPr/>
        <p:txBody>
          <a:bodyPr/>
          <a:lstStyle/>
          <a:p>
            <a:fld id="{00000000-1234-1234-1234-123412341234}" type="slidenum">
              <a:rPr lang="en" smtClean="0"/>
              <a:pPr/>
              <a:t>17</a:t>
            </a:fld>
            <a:endParaRPr lang="en"/>
          </a:p>
        </p:txBody>
      </p:sp>
    </p:spTree>
    <p:extLst>
      <p:ext uri="{BB962C8B-B14F-4D97-AF65-F5344CB8AC3E}">
        <p14:creationId xmlns:p14="http://schemas.microsoft.com/office/powerpoint/2010/main" val="178180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B47927-B416-E043-ADDB-7615775C9542}"/>
              </a:ext>
            </a:extLst>
          </p:cNvPr>
          <p:cNvPicPr>
            <a:picLocks noChangeAspect="1"/>
          </p:cNvPicPr>
          <p:nvPr/>
        </p:nvPicPr>
        <p:blipFill rotWithShape="1">
          <a:blip r:embed="rId3"/>
          <a:srcRect l="4429" t="1107" r="5295" b="1107"/>
          <a:stretch/>
        </p:blipFill>
        <p:spPr>
          <a:xfrm>
            <a:off x="3767958" y="0"/>
            <a:ext cx="5376042" cy="5029616"/>
          </a:xfrm>
          <a:prstGeom prst="rect">
            <a:avLst/>
          </a:prstGeom>
        </p:spPr>
      </p:pic>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18</a:t>
            </a:fld>
            <a:endParaRPr lang="en"/>
          </a:p>
        </p:txBody>
      </p:sp>
      <p:sp>
        <p:nvSpPr>
          <p:cNvPr id="36" name="Frame 35">
            <a:extLst>
              <a:ext uri="{FF2B5EF4-FFF2-40B4-BE49-F238E27FC236}">
                <a16:creationId xmlns:a16="http://schemas.microsoft.com/office/drawing/2014/main" id="{36E7606B-3DC5-784E-9F0A-734224552F69}"/>
              </a:ext>
            </a:extLst>
          </p:cNvPr>
          <p:cNvSpPr/>
          <p:nvPr/>
        </p:nvSpPr>
        <p:spPr>
          <a:xfrm>
            <a:off x="4123765" y="3106784"/>
            <a:ext cx="5033302" cy="1847283"/>
          </a:xfrm>
          <a:prstGeom prst="frame">
            <a:avLst>
              <a:gd name="adj1" fmla="val 1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4A7CCD5-857E-4F48-BF47-DF6DA400483B}"/>
              </a:ext>
            </a:extLst>
          </p:cNvPr>
          <p:cNvSpPr/>
          <p:nvPr/>
        </p:nvSpPr>
        <p:spPr>
          <a:xfrm>
            <a:off x="4123765" y="581050"/>
            <a:ext cx="5046369" cy="1990700"/>
          </a:xfrm>
          <a:prstGeom prst="frame">
            <a:avLst>
              <a:gd name="adj1" fmla="val 14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Title 7">
            <a:extLst>
              <a:ext uri="{FF2B5EF4-FFF2-40B4-BE49-F238E27FC236}">
                <a16:creationId xmlns:a16="http://schemas.microsoft.com/office/drawing/2014/main" id="{F2B00D65-F20C-7346-A22F-259EAF829F44}"/>
              </a:ext>
            </a:extLst>
          </p:cNvPr>
          <p:cNvSpPr>
            <a:spLocks noGrp="1"/>
          </p:cNvSpPr>
          <p:nvPr>
            <p:ph type="title"/>
          </p:nvPr>
        </p:nvSpPr>
        <p:spPr>
          <a:xfrm>
            <a:off x="224020" y="2047835"/>
            <a:ext cx="3415651" cy="857250"/>
          </a:xfrm>
          <a:noFill/>
          <a:ln>
            <a:noFill/>
          </a:ln>
        </p:spPr>
        <p:txBody>
          <a:bodyPr spcFirstLastPara="1" wrap="square" lIns="91425" tIns="91425" rIns="91425" bIns="91425" anchor="b" anchorCtr="0"/>
          <a:lstStyle/>
          <a:p>
            <a:pPr algn="ctr"/>
            <a:r>
              <a:rPr lang="en-US" sz="3200" dirty="0"/>
              <a:t>About Sample Efficiency</a:t>
            </a:r>
          </a:p>
        </p:txBody>
      </p:sp>
    </p:spTree>
    <p:extLst>
      <p:ext uri="{BB962C8B-B14F-4D97-AF65-F5344CB8AC3E}">
        <p14:creationId xmlns:p14="http://schemas.microsoft.com/office/powerpoint/2010/main" val="1336172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98D9DA6-9BB8-4149-A5F8-20865463FECB}"/>
              </a:ext>
            </a:extLst>
          </p:cNvPr>
          <p:cNvSpPr>
            <a:spLocks noGrp="1"/>
          </p:cNvSpPr>
          <p:nvPr>
            <p:ph type="title"/>
          </p:nvPr>
        </p:nvSpPr>
        <p:spPr/>
        <p:txBody>
          <a:bodyPr/>
          <a:lstStyle/>
          <a:p>
            <a:r>
              <a:rPr lang="en-US" dirty="0"/>
              <a:t>ALTSS-SOM</a:t>
            </a:r>
          </a:p>
        </p:txBody>
      </p:sp>
      <p:sp>
        <p:nvSpPr>
          <p:cNvPr id="9" name="Text Placeholder 8">
            <a:extLst>
              <a:ext uri="{FF2B5EF4-FFF2-40B4-BE49-F238E27FC236}">
                <a16:creationId xmlns:a16="http://schemas.microsoft.com/office/drawing/2014/main" id="{4ECC3126-E337-CA4B-9C08-FE71BE68F12B}"/>
              </a:ext>
            </a:extLst>
          </p:cNvPr>
          <p:cNvSpPr>
            <a:spLocks noGrp="1"/>
          </p:cNvSpPr>
          <p:nvPr>
            <p:ph type="body" idx="1"/>
          </p:nvPr>
        </p:nvSpPr>
        <p:spPr>
          <a:xfrm>
            <a:off x="753533" y="1200150"/>
            <a:ext cx="4330154" cy="2161117"/>
          </a:xfrm>
          <a:noFill/>
          <a:ln>
            <a:noFill/>
          </a:ln>
        </p:spPr>
        <p:txBody>
          <a:bodyPr spcFirstLastPara="1" wrap="square" lIns="91425" tIns="91425" rIns="91425" bIns="91425" anchor="t" anchorCtr="0"/>
          <a:lstStyle/>
          <a:p>
            <a:pPr marL="371475" indent="-285750">
              <a:spcBef>
                <a:spcPts val="450"/>
              </a:spcBef>
              <a:buSzPts val="1800"/>
              <a:buFont typeface="Arial" panose="020B0604020202020204" pitchFamily="34" charset="0"/>
              <a:buChar char="•"/>
            </a:pPr>
            <a:r>
              <a:rPr lang="en-US" dirty="0"/>
              <a:t>Aspects in Common for Both Modes:</a:t>
            </a:r>
          </a:p>
          <a:p>
            <a:pPr lvl="1" indent="-285750">
              <a:spcBef>
                <a:spcPts val="450"/>
              </a:spcBef>
              <a:buSzPts val="1800"/>
              <a:buFont typeface="Arial" panose="020B0604020202020204" pitchFamily="34" charset="0"/>
              <a:buChar char="•"/>
            </a:pPr>
            <a:r>
              <a:rPr lang="en-US" sz="1350" dirty="0">
                <a:solidFill>
                  <a:schemeClr val="accent3">
                    <a:lumMod val="75000"/>
                  </a:schemeClr>
                </a:solidFill>
              </a:rPr>
              <a:t>Structure of the Nodes</a:t>
            </a:r>
          </a:p>
          <a:p>
            <a:pPr lvl="1" indent="-285750">
              <a:spcBef>
                <a:spcPts val="450"/>
              </a:spcBef>
              <a:buSzPts val="1800"/>
              <a:buFont typeface="Arial" panose="020B0604020202020204" pitchFamily="34" charset="0"/>
              <a:buChar char="•"/>
            </a:pPr>
            <a:r>
              <a:rPr lang="en-US" sz="1350" dirty="0">
                <a:solidFill>
                  <a:schemeClr val="accent3">
                    <a:lumMod val="75000"/>
                  </a:schemeClr>
                </a:solidFill>
              </a:rPr>
              <a:t>Node Update</a:t>
            </a:r>
          </a:p>
          <a:p>
            <a:pPr lvl="1" indent="-285750">
              <a:spcBef>
                <a:spcPts val="450"/>
              </a:spcBef>
              <a:buSzPts val="1800"/>
              <a:buFont typeface="Arial" panose="020B0604020202020204" pitchFamily="34" charset="0"/>
              <a:buChar char="•"/>
            </a:pPr>
            <a:r>
              <a:rPr lang="en-US" sz="1350" dirty="0">
                <a:solidFill>
                  <a:schemeClr val="accent3">
                    <a:lumMod val="75000"/>
                  </a:schemeClr>
                </a:solidFill>
              </a:rPr>
              <a:t>Relevance Update</a:t>
            </a:r>
          </a:p>
          <a:p>
            <a:pPr lvl="1" indent="-285750">
              <a:spcBef>
                <a:spcPts val="450"/>
              </a:spcBef>
              <a:buSzPts val="1800"/>
              <a:buFont typeface="Arial" panose="020B0604020202020204" pitchFamily="34" charset="0"/>
              <a:buChar char="•"/>
            </a:pPr>
            <a:r>
              <a:rPr lang="en-US" sz="1350" dirty="0">
                <a:solidFill>
                  <a:schemeClr val="accent3">
                    <a:lumMod val="75000"/>
                  </a:schemeClr>
                </a:solidFill>
              </a:rPr>
              <a:t>Bias-corrected moving averages estimate</a:t>
            </a:r>
          </a:p>
          <a:p>
            <a:pPr lvl="1" indent="-285750">
              <a:spcBef>
                <a:spcPts val="450"/>
              </a:spcBef>
              <a:buSzPts val="1800"/>
              <a:buFont typeface="Arial" panose="020B0604020202020204" pitchFamily="34" charset="0"/>
              <a:buChar char="•"/>
            </a:pPr>
            <a:r>
              <a:rPr lang="en-US" sz="1350" dirty="0">
                <a:solidFill>
                  <a:schemeClr val="accent3">
                    <a:lumMod val="75000"/>
                  </a:schemeClr>
                </a:solidFill>
              </a:rPr>
              <a:t>Local Thresholds</a:t>
            </a:r>
          </a:p>
        </p:txBody>
      </p:sp>
      <p:pic>
        <p:nvPicPr>
          <p:cNvPr id="3" name="Picture 2">
            <a:extLst>
              <a:ext uri="{FF2B5EF4-FFF2-40B4-BE49-F238E27FC236}">
                <a16:creationId xmlns:a16="http://schemas.microsoft.com/office/drawing/2014/main" id="{2C93F36A-3835-2A4D-81E6-F8F37D3C0120}"/>
              </a:ext>
            </a:extLst>
          </p:cNvPr>
          <p:cNvPicPr>
            <a:picLocks noChangeAspect="1"/>
          </p:cNvPicPr>
          <p:nvPr/>
        </p:nvPicPr>
        <p:blipFill rotWithShape="1">
          <a:blip r:embed="rId3"/>
          <a:srcRect l="4077" r="29343"/>
          <a:stretch/>
        </p:blipFill>
        <p:spPr>
          <a:xfrm>
            <a:off x="5037983" y="1520144"/>
            <a:ext cx="3940307" cy="1600200"/>
          </a:xfrm>
          <a:prstGeom prst="rect">
            <a:avLst/>
          </a:prstGeom>
          <a:ln w="38100">
            <a:solidFill>
              <a:schemeClr val="tx2">
                <a:lumMod val="25000"/>
              </a:schemeClr>
            </a:solidFill>
          </a:ln>
        </p:spPr>
      </p:pic>
      <p:pic>
        <p:nvPicPr>
          <p:cNvPr id="5" name="Picture 4">
            <a:extLst>
              <a:ext uri="{FF2B5EF4-FFF2-40B4-BE49-F238E27FC236}">
                <a16:creationId xmlns:a16="http://schemas.microsoft.com/office/drawing/2014/main" id="{3F1AA475-AE6E-6E49-8091-D51802D70B9B}"/>
              </a:ext>
            </a:extLst>
          </p:cNvPr>
          <p:cNvPicPr>
            <a:picLocks noChangeAspect="1"/>
          </p:cNvPicPr>
          <p:nvPr/>
        </p:nvPicPr>
        <p:blipFill rotWithShape="1">
          <a:blip r:embed="rId4"/>
          <a:srcRect r="48523" b="-8333"/>
          <a:stretch/>
        </p:blipFill>
        <p:spPr>
          <a:xfrm>
            <a:off x="1617953" y="2938685"/>
            <a:ext cx="2065867" cy="330200"/>
          </a:xfrm>
          <a:prstGeom prst="rect">
            <a:avLst/>
          </a:prstGeom>
        </p:spPr>
      </p:pic>
      <p:sp>
        <p:nvSpPr>
          <p:cNvPr id="20" name="Frame 19">
            <a:extLst>
              <a:ext uri="{FF2B5EF4-FFF2-40B4-BE49-F238E27FC236}">
                <a16:creationId xmlns:a16="http://schemas.microsoft.com/office/drawing/2014/main" id="{7E68F7DE-E5C1-6246-8B8F-32CBB99CE5C6}"/>
              </a:ext>
            </a:extLst>
          </p:cNvPr>
          <p:cNvSpPr/>
          <p:nvPr/>
        </p:nvSpPr>
        <p:spPr>
          <a:xfrm>
            <a:off x="1085487" y="2938685"/>
            <a:ext cx="3276891" cy="2060780"/>
          </a:xfrm>
          <a:prstGeom prst="frame">
            <a:avLst>
              <a:gd name="adj1" fmla="val 91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C7A01CBB-EE87-164C-B4D6-53C06AF8DA30}"/>
              </a:ext>
            </a:extLst>
          </p:cNvPr>
          <p:cNvPicPr>
            <a:picLocks noChangeAspect="1"/>
          </p:cNvPicPr>
          <p:nvPr/>
        </p:nvPicPr>
        <p:blipFill rotWithShape="1">
          <a:blip r:embed="rId5"/>
          <a:srcRect r="38200" b="2557"/>
          <a:stretch/>
        </p:blipFill>
        <p:spPr>
          <a:xfrm>
            <a:off x="1385744" y="3268885"/>
            <a:ext cx="2676376" cy="297002"/>
          </a:xfrm>
          <a:prstGeom prst="rect">
            <a:avLst/>
          </a:prstGeom>
        </p:spPr>
      </p:pic>
      <p:pic>
        <p:nvPicPr>
          <p:cNvPr id="12" name="Picture 11">
            <a:extLst>
              <a:ext uri="{FF2B5EF4-FFF2-40B4-BE49-F238E27FC236}">
                <a16:creationId xmlns:a16="http://schemas.microsoft.com/office/drawing/2014/main" id="{39681C44-5A22-894B-94D6-1C0FC0F18481}"/>
              </a:ext>
            </a:extLst>
          </p:cNvPr>
          <p:cNvPicPr>
            <a:picLocks noChangeAspect="1"/>
          </p:cNvPicPr>
          <p:nvPr/>
        </p:nvPicPr>
        <p:blipFill rotWithShape="1">
          <a:blip r:embed="rId6"/>
          <a:srcRect r="64940"/>
          <a:stretch/>
        </p:blipFill>
        <p:spPr>
          <a:xfrm>
            <a:off x="1889070" y="3565984"/>
            <a:ext cx="1277901" cy="469900"/>
          </a:xfrm>
          <a:prstGeom prst="rect">
            <a:avLst/>
          </a:prstGeom>
        </p:spPr>
      </p:pic>
      <p:pic>
        <p:nvPicPr>
          <p:cNvPr id="13" name="Picture 12">
            <a:extLst>
              <a:ext uri="{FF2B5EF4-FFF2-40B4-BE49-F238E27FC236}">
                <a16:creationId xmlns:a16="http://schemas.microsoft.com/office/drawing/2014/main" id="{94FAC92A-9389-9342-A5EA-053CD7874B15}"/>
              </a:ext>
            </a:extLst>
          </p:cNvPr>
          <p:cNvPicPr>
            <a:picLocks noChangeAspect="1"/>
          </p:cNvPicPr>
          <p:nvPr/>
        </p:nvPicPr>
        <p:blipFill rotWithShape="1">
          <a:blip r:embed="rId7"/>
          <a:srcRect l="2218" r="30739" b="7473"/>
          <a:stretch/>
        </p:blipFill>
        <p:spPr>
          <a:xfrm>
            <a:off x="1195607" y="3993637"/>
            <a:ext cx="3056650" cy="951830"/>
          </a:xfrm>
          <a:prstGeom prst="rect">
            <a:avLst/>
          </a:prstGeom>
        </p:spPr>
      </p:pic>
      <p:pic>
        <p:nvPicPr>
          <p:cNvPr id="14" name="Picture 13">
            <a:extLst>
              <a:ext uri="{FF2B5EF4-FFF2-40B4-BE49-F238E27FC236}">
                <a16:creationId xmlns:a16="http://schemas.microsoft.com/office/drawing/2014/main" id="{FE557F1F-81AF-8E4F-81BF-B662ABC8BDD1}"/>
              </a:ext>
            </a:extLst>
          </p:cNvPr>
          <p:cNvPicPr>
            <a:picLocks noChangeAspect="1"/>
          </p:cNvPicPr>
          <p:nvPr/>
        </p:nvPicPr>
        <p:blipFill rotWithShape="1">
          <a:blip r:embed="rId8"/>
          <a:srcRect l="3631" r="40641"/>
          <a:stretch/>
        </p:blipFill>
        <p:spPr>
          <a:xfrm>
            <a:off x="5037983" y="132877"/>
            <a:ext cx="3276891" cy="1244600"/>
          </a:xfrm>
          <a:prstGeom prst="rect">
            <a:avLst/>
          </a:prstGeom>
          <a:ln w="38100">
            <a:solidFill>
              <a:srgbClr val="C00000"/>
            </a:solidFill>
          </a:ln>
        </p:spPr>
      </p:pic>
      <p:pic>
        <p:nvPicPr>
          <p:cNvPr id="16" name="Picture 15">
            <a:extLst>
              <a:ext uri="{FF2B5EF4-FFF2-40B4-BE49-F238E27FC236}">
                <a16:creationId xmlns:a16="http://schemas.microsoft.com/office/drawing/2014/main" id="{B32F7DFF-51D5-2F4F-9F61-A92CB81B623B}"/>
              </a:ext>
            </a:extLst>
          </p:cNvPr>
          <p:cNvPicPr>
            <a:picLocks noChangeAspect="1"/>
          </p:cNvPicPr>
          <p:nvPr/>
        </p:nvPicPr>
        <p:blipFill rotWithShape="1">
          <a:blip r:embed="rId9"/>
          <a:srcRect r="20241"/>
          <a:stretch/>
        </p:blipFill>
        <p:spPr>
          <a:xfrm>
            <a:off x="4572000" y="3677364"/>
            <a:ext cx="3940307" cy="1308100"/>
          </a:xfrm>
          <a:prstGeom prst="rect">
            <a:avLst/>
          </a:prstGeom>
        </p:spPr>
      </p:pic>
      <p:pic>
        <p:nvPicPr>
          <p:cNvPr id="15" name="Picture 14">
            <a:extLst>
              <a:ext uri="{FF2B5EF4-FFF2-40B4-BE49-F238E27FC236}">
                <a16:creationId xmlns:a16="http://schemas.microsoft.com/office/drawing/2014/main" id="{4BADBAD5-88A0-C044-84A5-6B9F5FB5FCDF}"/>
              </a:ext>
            </a:extLst>
          </p:cNvPr>
          <p:cNvPicPr>
            <a:picLocks noChangeAspect="1"/>
          </p:cNvPicPr>
          <p:nvPr/>
        </p:nvPicPr>
        <p:blipFill rotWithShape="1">
          <a:blip r:embed="rId10"/>
          <a:srcRect t="1" r="63811" b="10652"/>
          <a:stretch/>
        </p:blipFill>
        <p:spPr>
          <a:xfrm>
            <a:off x="5923210" y="3202714"/>
            <a:ext cx="1300671" cy="521966"/>
          </a:xfrm>
          <a:prstGeom prst="rect">
            <a:avLst/>
          </a:prstGeom>
        </p:spPr>
      </p:pic>
      <p:sp>
        <p:nvSpPr>
          <p:cNvPr id="21" name="Frame 20">
            <a:extLst>
              <a:ext uri="{FF2B5EF4-FFF2-40B4-BE49-F238E27FC236}">
                <a16:creationId xmlns:a16="http://schemas.microsoft.com/office/drawing/2014/main" id="{59719979-457F-C54B-91AE-9EDEC4D8B7E4}"/>
              </a:ext>
            </a:extLst>
          </p:cNvPr>
          <p:cNvSpPr/>
          <p:nvPr/>
        </p:nvSpPr>
        <p:spPr>
          <a:xfrm>
            <a:off x="4572000" y="3250030"/>
            <a:ext cx="4003092" cy="1715323"/>
          </a:xfrm>
          <a:prstGeom prst="frame">
            <a:avLst>
              <a:gd name="adj1" fmla="val 910"/>
            </a:avLst>
          </a:prstGeom>
          <a:solidFill>
            <a:srgbClr val="00B05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7575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0"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68569" tIns="68569" rIns="68569" bIns="68569" anchor="b" anchorCtr="0">
            <a:noAutofit/>
          </a:bodyPr>
          <a:lstStyle/>
          <a:p>
            <a:pPr lvl="0"/>
            <a:r>
              <a:rPr lang="en-US" b="1" dirty="0">
                <a:solidFill>
                  <a:schemeClr val="accent1">
                    <a:lumMod val="75000"/>
                  </a:schemeClr>
                </a:solidFill>
              </a:rPr>
              <a:t>Outline</a:t>
            </a:r>
            <a:endParaRPr b="1" dirty="0">
              <a:solidFill>
                <a:schemeClr val="accent1">
                  <a:lumMod val="75000"/>
                </a:schemeClr>
              </a:solidFill>
            </a:endParaRPr>
          </a:p>
        </p:txBody>
      </p:sp>
      <p:sp>
        <p:nvSpPr>
          <p:cNvPr id="125" name="Google Shape;125;p17"/>
          <p:cNvSpPr txBox="1">
            <a:spLocks noGrp="1"/>
          </p:cNvSpPr>
          <p:nvPr>
            <p:ph type="body" idx="1"/>
          </p:nvPr>
        </p:nvSpPr>
        <p:spPr>
          <a:xfrm>
            <a:off x="893699" y="1063238"/>
            <a:ext cx="7586875" cy="3552300"/>
          </a:xfrm>
          <a:prstGeom prst="rect">
            <a:avLst/>
          </a:prstGeom>
        </p:spPr>
        <p:txBody>
          <a:bodyPr spcFirstLastPara="1" wrap="square" lIns="68569" tIns="68569" rIns="68569" bIns="68569" anchor="t" anchorCtr="0">
            <a:noAutofit/>
          </a:bodyPr>
          <a:lstStyle/>
          <a:p>
            <a:pPr marL="414338" indent="-385763">
              <a:buFont typeface="+mj-lt"/>
              <a:buAutoNum type="arabicPeriod"/>
            </a:pPr>
            <a:r>
              <a:rPr lang="en-US" sz="2400" dirty="0">
                <a:solidFill>
                  <a:schemeClr val="accent1">
                    <a:lumMod val="75000"/>
                  </a:schemeClr>
                </a:solidFill>
              </a:rPr>
              <a:t>Introduction</a:t>
            </a:r>
          </a:p>
          <a:p>
            <a:pPr marL="414338" indent="-385763">
              <a:spcBef>
                <a:spcPts val="0"/>
              </a:spcBef>
              <a:buFont typeface="+mj-lt"/>
              <a:buAutoNum type="arabicPeriod"/>
            </a:pPr>
            <a:r>
              <a:rPr lang="en-US" sz="2400" dirty="0">
                <a:solidFill>
                  <a:schemeClr val="accent1">
                    <a:lumMod val="75000"/>
                  </a:schemeClr>
                </a:solidFill>
              </a:rPr>
              <a:t>Background</a:t>
            </a:r>
          </a:p>
          <a:p>
            <a:pPr marL="414338" indent="-385763">
              <a:spcBef>
                <a:spcPts val="0"/>
              </a:spcBef>
              <a:buFont typeface="+mj-lt"/>
              <a:buAutoNum type="arabicPeriod"/>
            </a:pPr>
            <a:r>
              <a:rPr lang="en-US" sz="2400" dirty="0">
                <a:solidFill>
                  <a:schemeClr val="accent1">
                    <a:lumMod val="75000"/>
                  </a:schemeClr>
                </a:solidFill>
              </a:rPr>
              <a:t>Adaptive Local Thresholds Semi Supervised Self-Organizing Map (ALTSS-SOM)</a:t>
            </a:r>
          </a:p>
          <a:p>
            <a:pPr marL="414338" indent="-385763">
              <a:spcBef>
                <a:spcPts val="0"/>
              </a:spcBef>
              <a:buFont typeface="+mj-lt"/>
              <a:buAutoNum type="arabicPeriod"/>
            </a:pPr>
            <a:r>
              <a:rPr lang="en-US" sz="2400" dirty="0">
                <a:solidFill>
                  <a:schemeClr val="accent1">
                    <a:lumMod val="75000"/>
                  </a:schemeClr>
                </a:solidFill>
              </a:rPr>
              <a:t>Experimental Results and Analysis</a:t>
            </a:r>
          </a:p>
          <a:p>
            <a:pPr marL="414338" indent="-385763">
              <a:spcBef>
                <a:spcPts val="0"/>
              </a:spcBef>
              <a:buFont typeface="+mj-lt"/>
              <a:buAutoNum type="arabicPeriod"/>
            </a:pPr>
            <a:r>
              <a:rPr lang="en-US" sz="2400" dirty="0">
                <a:solidFill>
                  <a:schemeClr val="accent1">
                    <a:lumMod val="75000"/>
                  </a:schemeClr>
                </a:solidFill>
              </a:rPr>
              <a:t>Conclusion and Future Work</a:t>
            </a:r>
          </a:p>
        </p:txBody>
      </p:sp>
      <p:sp>
        <p:nvSpPr>
          <p:cNvPr id="126" name="Google Shape;126;p17"/>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B4748BEC-8B57-FB43-B48F-9E95FC243242}"/>
              </a:ext>
            </a:extLst>
          </p:cNvPr>
          <p:cNvCxnSpPr>
            <a:cxnSpLocks/>
          </p:cNvCxnSpPr>
          <p:nvPr/>
        </p:nvCxnSpPr>
        <p:spPr>
          <a:xfrm>
            <a:off x="1900945" y="2871695"/>
            <a:ext cx="382925"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CEE605-9981-8640-BC55-00B0CA535EF5}"/>
              </a:ext>
            </a:extLst>
          </p:cNvPr>
          <p:cNvCxnSpPr/>
          <p:nvPr/>
        </p:nvCxnSpPr>
        <p:spPr>
          <a:xfrm>
            <a:off x="2095465" y="2468101"/>
            <a:ext cx="0" cy="807188"/>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098D9DA6-9BB8-4149-A5F8-20865463FECB}"/>
              </a:ext>
            </a:extLst>
          </p:cNvPr>
          <p:cNvSpPr>
            <a:spLocks noGrp="1"/>
          </p:cNvSpPr>
          <p:nvPr>
            <p:ph type="title"/>
          </p:nvPr>
        </p:nvSpPr>
        <p:spPr/>
        <p:txBody>
          <a:bodyPr/>
          <a:lstStyle/>
          <a:p>
            <a:r>
              <a:rPr lang="en-US" dirty="0"/>
              <a:t>ALTSS-SOM</a:t>
            </a:r>
          </a:p>
        </p:txBody>
      </p:sp>
      <p:sp>
        <p:nvSpPr>
          <p:cNvPr id="9" name="Text Placeholder 8">
            <a:extLst>
              <a:ext uri="{FF2B5EF4-FFF2-40B4-BE49-F238E27FC236}">
                <a16:creationId xmlns:a16="http://schemas.microsoft.com/office/drawing/2014/main" id="{4ECC3126-E337-CA4B-9C08-FE71BE68F12B}"/>
              </a:ext>
            </a:extLst>
          </p:cNvPr>
          <p:cNvSpPr>
            <a:spLocks noGrp="1"/>
          </p:cNvSpPr>
          <p:nvPr>
            <p:ph type="body" idx="1"/>
          </p:nvPr>
        </p:nvSpPr>
        <p:spPr>
          <a:xfrm>
            <a:off x="575735" y="1200150"/>
            <a:ext cx="3192224" cy="518291"/>
          </a:xfrm>
        </p:spPr>
        <p:txBody>
          <a:bodyPr/>
          <a:lstStyle/>
          <a:p>
            <a:pPr marL="38100" indent="0">
              <a:spcBef>
                <a:spcPts val="0"/>
              </a:spcBef>
              <a:buNone/>
            </a:pPr>
            <a:r>
              <a:rPr lang="en-US" dirty="0"/>
              <a:t>Local Thresholds and Rejection Option</a:t>
            </a:r>
          </a:p>
        </p:txBody>
      </p:sp>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20</a:t>
            </a:fld>
            <a:endParaRPr lang="en"/>
          </a:p>
        </p:txBody>
      </p:sp>
      <p:sp>
        <p:nvSpPr>
          <p:cNvPr id="55" name="Estrela de 5 pontas 13">
            <a:extLst>
              <a:ext uri="{FF2B5EF4-FFF2-40B4-BE49-F238E27FC236}">
                <a16:creationId xmlns:a16="http://schemas.microsoft.com/office/drawing/2014/main" id="{07678629-F0FC-D941-B100-E671D7BCD138}"/>
              </a:ext>
            </a:extLst>
          </p:cNvPr>
          <p:cNvSpPr/>
          <p:nvPr/>
        </p:nvSpPr>
        <p:spPr>
          <a:xfrm>
            <a:off x="893625" y="4447862"/>
            <a:ext cx="228600" cy="228600"/>
          </a:xfrm>
          <a:prstGeom prst="star5">
            <a:avLst/>
          </a:prstGeom>
          <a:solidFill>
            <a:schemeClr val="accent5">
              <a:lumMod val="75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1800"/>
          </a:p>
        </p:txBody>
      </p:sp>
      <p:sp>
        <p:nvSpPr>
          <p:cNvPr id="56" name="Estrela de 5 pontas 11">
            <a:extLst>
              <a:ext uri="{FF2B5EF4-FFF2-40B4-BE49-F238E27FC236}">
                <a16:creationId xmlns:a16="http://schemas.microsoft.com/office/drawing/2014/main" id="{CFB17AEB-1401-194C-AFCB-F9C505405203}"/>
              </a:ext>
            </a:extLst>
          </p:cNvPr>
          <p:cNvSpPr/>
          <p:nvPr/>
        </p:nvSpPr>
        <p:spPr>
          <a:xfrm>
            <a:off x="893625" y="4116106"/>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57" name="Estrela de 5 pontas 9">
            <a:extLst>
              <a:ext uri="{FF2B5EF4-FFF2-40B4-BE49-F238E27FC236}">
                <a16:creationId xmlns:a16="http://schemas.microsoft.com/office/drawing/2014/main" id="{49D8CCDF-B804-3544-AC3D-1BAB0A21F982}"/>
              </a:ext>
            </a:extLst>
          </p:cNvPr>
          <p:cNvSpPr/>
          <p:nvPr/>
        </p:nvSpPr>
        <p:spPr>
          <a:xfrm>
            <a:off x="893625" y="3768914"/>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cxnSp>
        <p:nvCxnSpPr>
          <p:cNvPr id="58" name="Straight Arrow Connector 57">
            <a:extLst>
              <a:ext uri="{FF2B5EF4-FFF2-40B4-BE49-F238E27FC236}">
                <a16:creationId xmlns:a16="http://schemas.microsoft.com/office/drawing/2014/main" id="{E852F36B-8785-B54E-996F-FE230A820B5B}"/>
              </a:ext>
            </a:extLst>
          </p:cNvPr>
          <p:cNvCxnSpPr/>
          <p:nvPr/>
        </p:nvCxnSpPr>
        <p:spPr>
          <a:xfrm>
            <a:off x="1191650" y="3883535"/>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ECD8C4F-0F18-1C40-B399-95CC1244FD69}"/>
              </a:ext>
            </a:extLst>
          </p:cNvPr>
          <p:cNvCxnSpPr/>
          <p:nvPr/>
        </p:nvCxnSpPr>
        <p:spPr>
          <a:xfrm>
            <a:off x="1191650" y="4212664"/>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43A499D-452F-5F4F-953F-B25B6B45C31B}"/>
              </a:ext>
            </a:extLst>
          </p:cNvPr>
          <p:cNvCxnSpPr/>
          <p:nvPr/>
        </p:nvCxnSpPr>
        <p:spPr>
          <a:xfrm>
            <a:off x="1195524" y="4541922"/>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9B334B3D-E2C4-4440-900E-F7AD9E8F78C9}"/>
              </a:ext>
            </a:extLst>
          </p:cNvPr>
          <p:cNvSpPr txBox="1"/>
          <p:nvPr/>
        </p:nvSpPr>
        <p:spPr>
          <a:xfrm>
            <a:off x="1453247" y="3744715"/>
            <a:ext cx="1249060" cy="253916"/>
          </a:xfrm>
          <a:prstGeom prst="rect">
            <a:avLst/>
          </a:prstGeom>
          <a:noFill/>
        </p:spPr>
        <p:txBody>
          <a:bodyPr wrap="none" rtlCol="0">
            <a:spAutoFit/>
          </a:bodyPr>
          <a:lstStyle/>
          <a:p>
            <a:r>
              <a:rPr lang="en-US" sz="1050" dirty="0"/>
              <a:t>Nodes of Class 1 </a:t>
            </a:r>
          </a:p>
        </p:txBody>
      </p:sp>
      <p:sp>
        <p:nvSpPr>
          <p:cNvPr id="62" name="TextBox 61">
            <a:extLst>
              <a:ext uri="{FF2B5EF4-FFF2-40B4-BE49-F238E27FC236}">
                <a16:creationId xmlns:a16="http://schemas.microsoft.com/office/drawing/2014/main" id="{9B5D9B0E-5F92-B540-9561-D0FA8867F050}"/>
              </a:ext>
            </a:extLst>
          </p:cNvPr>
          <p:cNvSpPr txBox="1"/>
          <p:nvPr/>
        </p:nvSpPr>
        <p:spPr>
          <a:xfrm>
            <a:off x="1453246" y="4074164"/>
            <a:ext cx="1249060" cy="253916"/>
          </a:xfrm>
          <a:prstGeom prst="rect">
            <a:avLst/>
          </a:prstGeom>
          <a:noFill/>
        </p:spPr>
        <p:txBody>
          <a:bodyPr wrap="none" rtlCol="0">
            <a:spAutoFit/>
          </a:bodyPr>
          <a:lstStyle/>
          <a:p>
            <a:r>
              <a:rPr lang="en-US" sz="1050" dirty="0"/>
              <a:t>Nodes of Class 2 </a:t>
            </a:r>
          </a:p>
        </p:txBody>
      </p:sp>
      <p:sp>
        <p:nvSpPr>
          <p:cNvPr id="63" name="TextBox 62">
            <a:extLst>
              <a:ext uri="{FF2B5EF4-FFF2-40B4-BE49-F238E27FC236}">
                <a16:creationId xmlns:a16="http://schemas.microsoft.com/office/drawing/2014/main" id="{3A1F7F0D-906E-FD4C-BC81-607D7B1929B4}"/>
              </a:ext>
            </a:extLst>
          </p:cNvPr>
          <p:cNvSpPr txBox="1"/>
          <p:nvPr/>
        </p:nvSpPr>
        <p:spPr>
          <a:xfrm>
            <a:off x="1453245" y="4403614"/>
            <a:ext cx="1754006" cy="253916"/>
          </a:xfrm>
          <a:prstGeom prst="rect">
            <a:avLst/>
          </a:prstGeom>
          <a:noFill/>
        </p:spPr>
        <p:txBody>
          <a:bodyPr wrap="none" rtlCol="0">
            <a:spAutoFit/>
          </a:bodyPr>
          <a:lstStyle/>
          <a:p>
            <a:r>
              <a:rPr lang="en-US" sz="1050" dirty="0"/>
              <a:t>Nodes of Undefined Class</a:t>
            </a:r>
          </a:p>
        </p:txBody>
      </p:sp>
      <p:sp>
        <p:nvSpPr>
          <p:cNvPr id="64" name="Estrela de 5 pontas 9">
            <a:extLst>
              <a:ext uri="{FF2B5EF4-FFF2-40B4-BE49-F238E27FC236}">
                <a16:creationId xmlns:a16="http://schemas.microsoft.com/office/drawing/2014/main" id="{6A050103-4208-A345-8166-4046E27403AF}"/>
              </a:ext>
            </a:extLst>
          </p:cNvPr>
          <p:cNvSpPr/>
          <p:nvPr/>
        </p:nvSpPr>
        <p:spPr>
          <a:xfrm>
            <a:off x="1981165" y="2757395"/>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5" name="Elipse 10">
            <a:extLst>
              <a:ext uri="{FF2B5EF4-FFF2-40B4-BE49-F238E27FC236}">
                <a16:creationId xmlns:a16="http://schemas.microsoft.com/office/drawing/2014/main" id="{4C1918C4-6E16-654D-8523-284577F29BE0}"/>
              </a:ext>
            </a:extLst>
          </p:cNvPr>
          <p:cNvSpPr/>
          <p:nvPr/>
        </p:nvSpPr>
        <p:spPr>
          <a:xfrm>
            <a:off x="2022488" y="2284062"/>
            <a:ext cx="152400" cy="152400"/>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9" name="CaixaDeTexto 20">
            <a:extLst>
              <a:ext uri="{FF2B5EF4-FFF2-40B4-BE49-F238E27FC236}">
                <a16:creationId xmlns:a16="http://schemas.microsoft.com/office/drawing/2014/main" id="{1E8CF7A8-FAE1-544D-93FB-ADA7D5A67F4D}"/>
              </a:ext>
            </a:extLst>
          </p:cNvPr>
          <p:cNvSpPr txBox="1"/>
          <p:nvPr/>
        </p:nvSpPr>
        <p:spPr>
          <a:xfrm>
            <a:off x="2136788" y="2160238"/>
            <a:ext cx="533400" cy="369332"/>
          </a:xfrm>
          <a:prstGeom prst="rect">
            <a:avLst/>
          </a:prstGeom>
          <a:noFill/>
        </p:spPr>
        <p:txBody>
          <a:bodyPr wrap="square" rtlCol="0">
            <a:spAutoFit/>
          </a:bodyPr>
          <a:lstStyle/>
          <a:p>
            <a:r>
              <a:rPr lang="pt-BR" sz="1800" b="1" dirty="0"/>
              <a:t>x</a:t>
            </a:r>
            <a:r>
              <a:rPr lang="pt-BR" sz="1800" b="1" baseline="-25000" dirty="0"/>
              <a:t>i</a:t>
            </a:r>
          </a:p>
        </p:txBody>
      </p:sp>
      <p:pic>
        <p:nvPicPr>
          <p:cNvPr id="7" name="Picture 6">
            <a:extLst>
              <a:ext uri="{FF2B5EF4-FFF2-40B4-BE49-F238E27FC236}">
                <a16:creationId xmlns:a16="http://schemas.microsoft.com/office/drawing/2014/main" id="{ACFA6997-5B21-9B40-9667-6DE1457C447B}"/>
              </a:ext>
            </a:extLst>
          </p:cNvPr>
          <p:cNvPicPr>
            <a:picLocks noChangeAspect="1"/>
          </p:cNvPicPr>
          <p:nvPr/>
        </p:nvPicPr>
        <p:blipFill rotWithShape="1">
          <a:blip r:embed="rId3"/>
          <a:srcRect l="4735" r="4330"/>
          <a:stretch/>
        </p:blipFill>
        <p:spPr>
          <a:xfrm>
            <a:off x="3785406" y="885714"/>
            <a:ext cx="5358594" cy="3517900"/>
          </a:xfrm>
          <a:prstGeom prst="rect">
            <a:avLst/>
          </a:prstGeom>
        </p:spPr>
      </p:pic>
      <p:cxnSp>
        <p:nvCxnSpPr>
          <p:cNvPr id="11" name="Straight Connector 10">
            <a:extLst>
              <a:ext uri="{FF2B5EF4-FFF2-40B4-BE49-F238E27FC236}">
                <a16:creationId xmlns:a16="http://schemas.microsoft.com/office/drawing/2014/main" id="{DBD67F54-FA04-7241-A8E5-A35F281F208F}"/>
              </a:ext>
            </a:extLst>
          </p:cNvPr>
          <p:cNvCxnSpPr/>
          <p:nvPr/>
        </p:nvCxnSpPr>
        <p:spPr>
          <a:xfrm>
            <a:off x="1082210" y="2527375"/>
            <a:ext cx="2026509" cy="0"/>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8336F8-FC6D-BC44-BD3E-3D0291071AE9}"/>
              </a:ext>
            </a:extLst>
          </p:cNvPr>
          <p:cNvCxnSpPr/>
          <p:nvPr/>
        </p:nvCxnSpPr>
        <p:spPr>
          <a:xfrm>
            <a:off x="1009233" y="3253053"/>
            <a:ext cx="2026509" cy="0"/>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8122EB-B95D-EA41-B051-55757544545F}"/>
              </a:ext>
            </a:extLst>
          </p:cNvPr>
          <p:cNvCxnSpPr>
            <a:cxnSpLocks/>
          </p:cNvCxnSpPr>
          <p:nvPr/>
        </p:nvCxnSpPr>
        <p:spPr>
          <a:xfrm flipV="1">
            <a:off x="1954722" y="2141033"/>
            <a:ext cx="0" cy="1461323"/>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D8A9CD-E8A6-BC47-B3EB-64C1A25D806D}"/>
              </a:ext>
            </a:extLst>
          </p:cNvPr>
          <p:cNvCxnSpPr>
            <a:cxnSpLocks/>
          </p:cNvCxnSpPr>
          <p:nvPr/>
        </p:nvCxnSpPr>
        <p:spPr>
          <a:xfrm flipV="1">
            <a:off x="2213665" y="2141033"/>
            <a:ext cx="0" cy="1461323"/>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30" name="Frame 29">
            <a:extLst>
              <a:ext uri="{FF2B5EF4-FFF2-40B4-BE49-F238E27FC236}">
                <a16:creationId xmlns:a16="http://schemas.microsoft.com/office/drawing/2014/main" id="{F21EA1E9-F2C7-8A48-8B1C-09E3100C3951}"/>
              </a:ext>
            </a:extLst>
          </p:cNvPr>
          <p:cNvSpPr/>
          <p:nvPr/>
        </p:nvSpPr>
        <p:spPr>
          <a:xfrm>
            <a:off x="3785405" y="3963646"/>
            <a:ext cx="5295569" cy="406100"/>
          </a:xfrm>
          <a:prstGeom prst="frame">
            <a:avLst>
              <a:gd name="adj1" fmla="val 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8357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grpId="1" nodeType="clickEffect">
                                  <p:stCondLst>
                                    <p:cond delay="0"/>
                                  </p:stCondLst>
                                  <p:childTnLst>
                                    <p:animEffect transition="out" filter="fade">
                                      <p:cBhvr>
                                        <p:cTn id="32" dur="500" tmFilter="0, 0; .2, .5; .8, .5; 1, 0"/>
                                        <p:tgtEl>
                                          <p:spTgt spid="65"/>
                                        </p:tgtEl>
                                      </p:cBhvr>
                                    </p:animEffect>
                                    <p:animScale>
                                      <p:cBhvr>
                                        <p:cTn id="33" dur="250" autoRev="1" fill="hold"/>
                                        <p:tgtEl>
                                          <p:spTgt spid="65"/>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8" presetClass="emph" presetSubtype="0" repeatCount="0" fill="hold" grpId="1" nodeType="clickEffect">
                                  <p:stCondLst>
                                    <p:cond delay="0"/>
                                  </p:stCondLst>
                                  <p:childTnLst>
                                    <p:animRot by="5400000">
                                      <p:cBhvr>
                                        <p:cTn id="37" dur="500" fill="hold"/>
                                        <p:tgtEl>
                                          <p:spTgt spid="64"/>
                                        </p:tgtEl>
                                        <p:attrNameLst>
                                          <p:attrName>r</p:attrName>
                                        </p:attrNameLst>
                                      </p:cBhvr>
                                    </p:animRot>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flt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ppt_w</p:attrName>
                                        </p:attrNameLst>
                                      </p:cBhvr>
                                      <p:tavLst>
                                        <p:tav tm="0">
                                          <p:val>
                                            <p:fltVal val="0"/>
                                          </p:val>
                                        </p:tav>
                                        <p:tav tm="100000">
                                          <p:val>
                                            <p:strVal val="#ppt_w"/>
                                          </p:val>
                                        </p:tav>
                                      </p:tavLst>
                                    </p:anim>
                                    <p:anim calcmode="lin" valueType="num">
                                      <p:cBhvr>
                                        <p:cTn id="47" dur="500" fill="hold"/>
                                        <p:tgtEl>
                                          <p:spTgt spid="21"/>
                                        </p:tgtEl>
                                        <p:attrNameLst>
                                          <p:attrName>ppt_h</p:attrName>
                                        </p:attrNameLst>
                                      </p:cBhvr>
                                      <p:tavLst>
                                        <p:tav tm="0">
                                          <p:val>
                                            <p:fltVal val="0"/>
                                          </p:val>
                                        </p:tav>
                                        <p:tav tm="100000">
                                          <p:val>
                                            <p:strVal val="#ppt_h"/>
                                          </p:val>
                                        </p:tav>
                                      </p:tavLst>
                                    </p:anim>
                                  </p:childTnLst>
                                </p:cTn>
                              </p:par>
                            </p:childTnLst>
                          </p:cTn>
                        </p:par>
                        <p:par>
                          <p:cTn id="48" fill="hold">
                            <p:stCondLst>
                              <p:cond delay="500"/>
                            </p:stCondLst>
                            <p:childTnLst>
                              <p:par>
                                <p:cTn id="49" presetID="3" presetClass="exit" presetSubtype="10" fill="hold" grpId="1" nodeType="afterEffect">
                                  <p:stCondLst>
                                    <p:cond delay="0"/>
                                  </p:stCondLst>
                                  <p:childTnLst>
                                    <p:animEffect transition="out" filter="blinds(horizontal)">
                                      <p:cBhvr>
                                        <p:cTn id="50" dur="500"/>
                                        <p:tgtEl>
                                          <p:spTgt spid="69"/>
                                        </p:tgtEl>
                                      </p:cBhvr>
                                    </p:animEffect>
                                    <p:set>
                                      <p:cBhvr>
                                        <p:cTn id="51" dur="1" fill="hold">
                                          <p:stCondLst>
                                            <p:cond delay="499"/>
                                          </p:stCondLst>
                                        </p:cTn>
                                        <p:tgtEl>
                                          <p:spTgt spid="69"/>
                                        </p:tgtEl>
                                        <p:attrNameLst>
                                          <p:attrName>style.visibility</p:attrName>
                                        </p:attrNameLst>
                                      </p:cBhvr>
                                      <p:to>
                                        <p:strVal val="hidden"/>
                                      </p:to>
                                    </p:set>
                                  </p:childTnLst>
                                </p:cTn>
                              </p:par>
                              <p:par>
                                <p:cTn id="52" presetID="3" presetClass="exit" presetSubtype="10" fill="hold" grpId="2" nodeType="withEffect">
                                  <p:stCondLst>
                                    <p:cond delay="0"/>
                                  </p:stCondLst>
                                  <p:childTnLst>
                                    <p:animEffect transition="out" filter="blinds(horizontal)">
                                      <p:cBhvr>
                                        <p:cTn id="53" dur="500"/>
                                        <p:tgtEl>
                                          <p:spTgt spid="65"/>
                                        </p:tgtEl>
                                      </p:cBhvr>
                                    </p:animEffect>
                                    <p:set>
                                      <p:cBhvr>
                                        <p:cTn id="54" dur="1" fill="hold">
                                          <p:stCondLst>
                                            <p:cond delay="499"/>
                                          </p:stCondLst>
                                        </p:cTn>
                                        <p:tgtEl>
                                          <p:spTgt spid="6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1" grpId="0"/>
      <p:bldP spid="62" grpId="0"/>
      <p:bldP spid="63" grpId="0"/>
      <p:bldP spid="64" grpId="0" animBg="1"/>
      <p:bldP spid="64" grpId="1" animBg="1"/>
      <p:bldP spid="65" grpId="0" animBg="1"/>
      <p:bldP spid="65" grpId="1" animBg="1"/>
      <p:bldP spid="65" grpId="2" animBg="1"/>
      <p:bldP spid="69" grpId="0"/>
      <p:bldP spid="6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to 6">
            <a:extLst>
              <a:ext uri="{FF2B5EF4-FFF2-40B4-BE49-F238E27FC236}">
                <a16:creationId xmlns:a16="http://schemas.microsoft.com/office/drawing/2014/main" id="{083FC545-1C2D-694F-8316-FF605E4A9AD7}"/>
              </a:ext>
            </a:extLst>
          </p:cNvPr>
          <p:cNvCxnSpPr>
            <a:cxnSpLocks/>
          </p:cNvCxnSpPr>
          <p:nvPr/>
        </p:nvCxnSpPr>
        <p:spPr>
          <a:xfrm>
            <a:off x="1635461" y="2515859"/>
            <a:ext cx="416470" cy="334605"/>
          </a:xfrm>
          <a:prstGeom prst="line">
            <a:avLst/>
          </a:prstGeom>
          <a:ln>
            <a:prstDash val="sysDot"/>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8492C0B9-E537-B74F-BB7D-59118655A9AC}"/>
              </a:ext>
            </a:extLst>
          </p:cNvPr>
          <p:cNvCxnSpPr>
            <a:cxnSpLocks/>
          </p:cNvCxnSpPr>
          <p:nvPr/>
        </p:nvCxnSpPr>
        <p:spPr>
          <a:xfrm>
            <a:off x="1816554" y="2889397"/>
            <a:ext cx="580785"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CEE605-9981-8640-BC55-00B0CA535EF5}"/>
              </a:ext>
            </a:extLst>
          </p:cNvPr>
          <p:cNvCxnSpPr>
            <a:cxnSpLocks/>
          </p:cNvCxnSpPr>
          <p:nvPr/>
        </p:nvCxnSpPr>
        <p:spPr>
          <a:xfrm>
            <a:off x="2095465" y="2468101"/>
            <a:ext cx="0" cy="807188"/>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098D9DA6-9BB8-4149-A5F8-20865463FECB}"/>
              </a:ext>
            </a:extLst>
          </p:cNvPr>
          <p:cNvSpPr>
            <a:spLocks noGrp="1"/>
          </p:cNvSpPr>
          <p:nvPr>
            <p:ph type="title"/>
          </p:nvPr>
        </p:nvSpPr>
        <p:spPr/>
        <p:txBody>
          <a:bodyPr/>
          <a:lstStyle/>
          <a:p>
            <a:r>
              <a:rPr lang="en-US" dirty="0"/>
              <a:t>ALTSS-SOM</a:t>
            </a:r>
          </a:p>
        </p:txBody>
      </p:sp>
      <p:sp>
        <p:nvSpPr>
          <p:cNvPr id="9" name="Text Placeholder 8">
            <a:extLst>
              <a:ext uri="{FF2B5EF4-FFF2-40B4-BE49-F238E27FC236}">
                <a16:creationId xmlns:a16="http://schemas.microsoft.com/office/drawing/2014/main" id="{4ECC3126-E337-CA4B-9C08-FE71BE68F12B}"/>
              </a:ext>
            </a:extLst>
          </p:cNvPr>
          <p:cNvSpPr>
            <a:spLocks noGrp="1"/>
          </p:cNvSpPr>
          <p:nvPr>
            <p:ph type="body" idx="1"/>
          </p:nvPr>
        </p:nvSpPr>
        <p:spPr>
          <a:xfrm>
            <a:off x="893625" y="1200150"/>
            <a:ext cx="2874333" cy="518291"/>
          </a:xfrm>
        </p:spPr>
        <p:txBody>
          <a:bodyPr/>
          <a:lstStyle/>
          <a:p>
            <a:pPr marL="38100" indent="0">
              <a:spcBef>
                <a:spcPts val="0"/>
              </a:spcBef>
              <a:buNone/>
            </a:pPr>
            <a:r>
              <a:rPr lang="en-US" dirty="0"/>
              <a:t>Straightforward Acceptance Rule</a:t>
            </a:r>
          </a:p>
        </p:txBody>
      </p:sp>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21</a:t>
            </a:fld>
            <a:endParaRPr lang="en"/>
          </a:p>
        </p:txBody>
      </p:sp>
      <p:sp>
        <p:nvSpPr>
          <p:cNvPr id="55" name="Estrela de 5 pontas 13">
            <a:extLst>
              <a:ext uri="{FF2B5EF4-FFF2-40B4-BE49-F238E27FC236}">
                <a16:creationId xmlns:a16="http://schemas.microsoft.com/office/drawing/2014/main" id="{07678629-F0FC-D941-B100-E671D7BCD138}"/>
              </a:ext>
            </a:extLst>
          </p:cNvPr>
          <p:cNvSpPr/>
          <p:nvPr/>
        </p:nvSpPr>
        <p:spPr>
          <a:xfrm>
            <a:off x="893625" y="4447862"/>
            <a:ext cx="228600" cy="228600"/>
          </a:xfrm>
          <a:prstGeom prst="star5">
            <a:avLst/>
          </a:prstGeom>
          <a:solidFill>
            <a:schemeClr val="accent5">
              <a:lumMod val="75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1800"/>
          </a:p>
        </p:txBody>
      </p:sp>
      <p:sp>
        <p:nvSpPr>
          <p:cNvPr id="56" name="Estrela de 5 pontas 11">
            <a:extLst>
              <a:ext uri="{FF2B5EF4-FFF2-40B4-BE49-F238E27FC236}">
                <a16:creationId xmlns:a16="http://schemas.microsoft.com/office/drawing/2014/main" id="{CFB17AEB-1401-194C-AFCB-F9C505405203}"/>
              </a:ext>
            </a:extLst>
          </p:cNvPr>
          <p:cNvSpPr/>
          <p:nvPr/>
        </p:nvSpPr>
        <p:spPr>
          <a:xfrm>
            <a:off x="893625" y="4116106"/>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57" name="Estrela de 5 pontas 9">
            <a:extLst>
              <a:ext uri="{FF2B5EF4-FFF2-40B4-BE49-F238E27FC236}">
                <a16:creationId xmlns:a16="http://schemas.microsoft.com/office/drawing/2014/main" id="{49D8CCDF-B804-3544-AC3D-1BAB0A21F982}"/>
              </a:ext>
            </a:extLst>
          </p:cNvPr>
          <p:cNvSpPr/>
          <p:nvPr/>
        </p:nvSpPr>
        <p:spPr>
          <a:xfrm>
            <a:off x="893625" y="3768914"/>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cxnSp>
        <p:nvCxnSpPr>
          <p:cNvPr id="58" name="Straight Arrow Connector 57">
            <a:extLst>
              <a:ext uri="{FF2B5EF4-FFF2-40B4-BE49-F238E27FC236}">
                <a16:creationId xmlns:a16="http://schemas.microsoft.com/office/drawing/2014/main" id="{E852F36B-8785-B54E-996F-FE230A820B5B}"/>
              </a:ext>
            </a:extLst>
          </p:cNvPr>
          <p:cNvCxnSpPr/>
          <p:nvPr/>
        </p:nvCxnSpPr>
        <p:spPr>
          <a:xfrm>
            <a:off x="1191650" y="3883535"/>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ECD8C4F-0F18-1C40-B399-95CC1244FD69}"/>
              </a:ext>
            </a:extLst>
          </p:cNvPr>
          <p:cNvCxnSpPr/>
          <p:nvPr/>
        </p:nvCxnSpPr>
        <p:spPr>
          <a:xfrm>
            <a:off x="1191650" y="4212664"/>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43A499D-452F-5F4F-953F-B25B6B45C31B}"/>
              </a:ext>
            </a:extLst>
          </p:cNvPr>
          <p:cNvCxnSpPr/>
          <p:nvPr/>
        </p:nvCxnSpPr>
        <p:spPr>
          <a:xfrm>
            <a:off x="1195524" y="4541922"/>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9B334B3D-E2C4-4440-900E-F7AD9E8F78C9}"/>
              </a:ext>
            </a:extLst>
          </p:cNvPr>
          <p:cNvSpPr txBox="1"/>
          <p:nvPr/>
        </p:nvSpPr>
        <p:spPr>
          <a:xfrm>
            <a:off x="1453247" y="3744715"/>
            <a:ext cx="1249060" cy="253916"/>
          </a:xfrm>
          <a:prstGeom prst="rect">
            <a:avLst/>
          </a:prstGeom>
          <a:noFill/>
        </p:spPr>
        <p:txBody>
          <a:bodyPr wrap="none" rtlCol="0">
            <a:spAutoFit/>
          </a:bodyPr>
          <a:lstStyle/>
          <a:p>
            <a:r>
              <a:rPr lang="en-US" sz="1050" dirty="0"/>
              <a:t>Nodes of Class 1 </a:t>
            </a:r>
          </a:p>
        </p:txBody>
      </p:sp>
      <p:sp>
        <p:nvSpPr>
          <p:cNvPr id="62" name="TextBox 61">
            <a:extLst>
              <a:ext uri="{FF2B5EF4-FFF2-40B4-BE49-F238E27FC236}">
                <a16:creationId xmlns:a16="http://schemas.microsoft.com/office/drawing/2014/main" id="{9B5D9B0E-5F92-B540-9561-D0FA8867F050}"/>
              </a:ext>
            </a:extLst>
          </p:cNvPr>
          <p:cNvSpPr txBox="1"/>
          <p:nvPr/>
        </p:nvSpPr>
        <p:spPr>
          <a:xfrm>
            <a:off x="1453246" y="4074164"/>
            <a:ext cx="1249060" cy="253916"/>
          </a:xfrm>
          <a:prstGeom prst="rect">
            <a:avLst/>
          </a:prstGeom>
          <a:noFill/>
        </p:spPr>
        <p:txBody>
          <a:bodyPr wrap="none" rtlCol="0">
            <a:spAutoFit/>
          </a:bodyPr>
          <a:lstStyle/>
          <a:p>
            <a:r>
              <a:rPr lang="en-US" sz="1050" dirty="0"/>
              <a:t>Nodes of Class 2 </a:t>
            </a:r>
          </a:p>
        </p:txBody>
      </p:sp>
      <p:sp>
        <p:nvSpPr>
          <p:cNvPr id="63" name="TextBox 62">
            <a:extLst>
              <a:ext uri="{FF2B5EF4-FFF2-40B4-BE49-F238E27FC236}">
                <a16:creationId xmlns:a16="http://schemas.microsoft.com/office/drawing/2014/main" id="{3A1F7F0D-906E-FD4C-BC81-607D7B1929B4}"/>
              </a:ext>
            </a:extLst>
          </p:cNvPr>
          <p:cNvSpPr txBox="1"/>
          <p:nvPr/>
        </p:nvSpPr>
        <p:spPr>
          <a:xfrm>
            <a:off x="1453245" y="4403614"/>
            <a:ext cx="1754006" cy="253916"/>
          </a:xfrm>
          <a:prstGeom prst="rect">
            <a:avLst/>
          </a:prstGeom>
          <a:noFill/>
        </p:spPr>
        <p:txBody>
          <a:bodyPr wrap="none" rtlCol="0">
            <a:spAutoFit/>
          </a:bodyPr>
          <a:lstStyle/>
          <a:p>
            <a:r>
              <a:rPr lang="en-US" sz="1050" dirty="0"/>
              <a:t>Nodes of Undefined Class</a:t>
            </a:r>
          </a:p>
        </p:txBody>
      </p:sp>
      <p:sp>
        <p:nvSpPr>
          <p:cNvPr id="64" name="Estrela de 5 pontas 9">
            <a:extLst>
              <a:ext uri="{FF2B5EF4-FFF2-40B4-BE49-F238E27FC236}">
                <a16:creationId xmlns:a16="http://schemas.microsoft.com/office/drawing/2014/main" id="{6A050103-4208-A345-8166-4046E27403AF}"/>
              </a:ext>
            </a:extLst>
          </p:cNvPr>
          <p:cNvSpPr/>
          <p:nvPr/>
        </p:nvSpPr>
        <p:spPr>
          <a:xfrm>
            <a:off x="1981165" y="2757395"/>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5" name="Elipse 10">
            <a:extLst>
              <a:ext uri="{FF2B5EF4-FFF2-40B4-BE49-F238E27FC236}">
                <a16:creationId xmlns:a16="http://schemas.microsoft.com/office/drawing/2014/main" id="{4C1918C4-6E16-654D-8523-284577F29BE0}"/>
              </a:ext>
            </a:extLst>
          </p:cNvPr>
          <p:cNvSpPr/>
          <p:nvPr/>
        </p:nvSpPr>
        <p:spPr>
          <a:xfrm>
            <a:off x="2138999" y="3052154"/>
            <a:ext cx="152400" cy="152400"/>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9" name="CaixaDeTexto 20">
            <a:extLst>
              <a:ext uri="{FF2B5EF4-FFF2-40B4-BE49-F238E27FC236}">
                <a16:creationId xmlns:a16="http://schemas.microsoft.com/office/drawing/2014/main" id="{1E8CF7A8-FAE1-544D-93FB-ADA7D5A67F4D}"/>
              </a:ext>
            </a:extLst>
          </p:cNvPr>
          <p:cNvSpPr txBox="1"/>
          <p:nvPr/>
        </p:nvSpPr>
        <p:spPr>
          <a:xfrm>
            <a:off x="2253299" y="2928330"/>
            <a:ext cx="533400" cy="369332"/>
          </a:xfrm>
          <a:prstGeom prst="rect">
            <a:avLst/>
          </a:prstGeom>
          <a:noFill/>
        </p:spPr>
        <p:txBody>
          <a:bodyPr wrap="square" rtlCol="0">
            <a:spAutoFit/>
          </a:bodyPr>
          <a:lstStyle/>
          <a:p>
            <a:r>
              <a:rPr lang="pt-BR" sz="1800" b="1" dirty="0"/>
              <a:t>x</a:t>
            </a:r>
            <a:r>
              <a:rPr lang="pt-BR" sz="1800" b="1" baseline="-25000" dirty="0"/>
              <a:t>i</a:t>
            </a:r>
          </a:p>
        </p:txBody>
      </p:sp>
      <p:pic>
        <p:nvPicPr>
          <p:cNvPr id="7" name="Picture 6">
            <a:extLst>
              <a:ext uri="{FF2B5EF4-FFF2-40B4-BE49-F238E27FC236}">
                <a16:creationId xmlns:a16="http://schemas.microsoft.com/office/drawing/2014/main" id="{ACFA6997-5B21-9B40-9667-6DE1457C447B}"/>
              </a:ext>
            </a:extLst>
          </p:cNvPr>
          <p:cNvPicPr>
            <a:picLocks noChangeAspect="1"/>
          </p:cNvPicPr>
          <p:nvPr/>
        </p:nvPicPr>
        <p:blipFill rotWithShape="1">
          <a:blip r:embed="rId3"/>
          <a:srcRect l="4735" r="4330"/>
          <a:stretch/>
        </p:blipFill>
        <p:spPr>
          <a:xfrm>
            <a:off x="3785406" y="885714"/>
            <a:ext cx="5358594" cy="3517900"/>
          </a:xfrm>
          <a:prstGeom prst="rect">
            <a:avLst/>
          </a:prstGeom>
        </p:spPr>
      </p:pic>
      <p:sp>
        <p:nvSpPr>
          <p:cNvPr id="31" name="Estrela de 5 pontas 9">
            <a:extLst>
              <a:ext uri="{FF2B5EF4-FFF2-40B4-BE49-F238E27FC236}">
                <a16:creationId xmlns:a16="http://schemas.microsoft.com/office/drawing/2014/main" id="{9795A016-9139-F743-94B6-905AD4558DF0}"/>
              </a:ext>
            </a:extLst>
          </p:cNvPr>
          <p:cNvSpPr/>
          <p:nvPr/>
        </p:nvSpPr>
        <p:spPr>
          <a:xfrm>
            <a:off x="1521161" y="2401559"/>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95" name="Frame 94">
            <a:extLst>
              <a:ext uri="{FF2B5EF4-FFF2-40B4-BE49-F238E27FC236}">
                <a16:creationId xmlns:a16="http://schemas.microsoft.com/office/drawing/2014/main" id="{4479F0E5-730E-AB42-AD54-0B629340D3D6}"/>
              </a:ext>
            </a:extLst>
          </p:cNvPr>
          <p:cNvSpPr/>
          <p:nvPr/>
        </p:nvSpPr>
        <p:spPr>
          <a:xfrm>
            <a:off x="3828292" y="2757394"/>
            <a:ext cx="5295569" cy="1240119"/>
          </a:xfrm>
          <a:prstGeom prst="frame">
            <a:avLst>
              <a:gd name="adj1" fmla="val 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3833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grpId="1" nodeType="clickEffect">
                                  <p:stCondLst>
                                    <p:cond delay="0"/>
                                  </p:stCondLst>
                                  <p:childTnLst>
                                    <p:animEffect transition="out" filter="fade">
                                      <p:cBhvr>
                                        <p:cTn id="40" dur="500" tmFilter="0, 0; .2, .5; .8, .5; 1, 0"/>
                                        <p:tgtEl>
                                          <p:spTgt spid="65"/>
                                        </p:tgtEl>
                                      </p:cBhvr>
                                    </p:animEffect>
                                    <p:animScale>
                                      <p:cBhvr>
                                        <p:cTn id="41" dur="250" autoRev="1" fill="hold"/>
                                        <p:tgtEl>
                                          <p:spTgt spid="65"/>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8" presetClass="emph" presetSubtype="0" repeatCount="0" fill="hold" grpId="1" nodeType="clickEffect">
                                  <p:stCondLst>
                                    <p:cond delay="0"/>
                                  </p:stCondLst>
                                  <p:childTnLst>
                                    <p:animRot by="5400000">
                                      <p:cBhvr>
                                        <p:cTn id="45" dur="500" fill="hold"/>
                                        <p:tgtEl>
                                          <p:spTgt spid="64"/>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nodeType="clickEffect">
                                  <p:stCondLst>
                                    <p:cond delay="0"/>
                                  </p:stCondLst>
                                  <p:childTnLst>
                                    <p:animMotion origin="layout" path="M -1.94444E-6 1.60494E-6 L 0.0132 0.02654 " pathEditMode="relative" rAng="0" ptsTypes="AA">
                                      <p:cBhvr>
                                        <p:cTn id="49" dur="2000" fill="hold"/>
                                        <p:tgtEl>
                                          <p:spTgt spid="25"/>
                                        </p:tgtEl>
                                        <p:attrNameLst>
                                          <p:attrName>ppt_x</p:attrName>
                                          <p:attrName>ppt_y</p:attrName>
                                        </p:attrNameLst>
                                      </p:cBhvr>
                                      <p:rCtr x="660" y="1327"/>
                                    </p:animMotion>
                                  </p:childTnLst>
                                </p:cTn>
                              </p:par>
                              <p:par>
                                <p:cTn id="50" presetID="0" presetClass="path" presetSubtype="0" accel="50000" decel="50000" fill="hold" nodeType="withEffect">
                                  <p:stCondLst>
                                    <p:cond delay="0"/>
                                  </p:stCondLst>
                                  <p:childTnLst>
                                    <p:animMotion origin="layout" path="M 3.33333E-6 -3.33333E-6 L 0.01441 0.02963 " pathEditMode="relative" rAng="0" ptsTypes="AA">
                                      <p:cBhvr>
                                        <p:cTn id="51" dur="2000" fill="hold"/>
                                        <p:tgtEl>
                                          <p:spTgt spid="5"/>
                                        </p:tgtEl>
                                        <p:attrNameLst>
                                          <p:attrName>ppt_x</p:attrName>
                                          <p:attrName>ppt_y</p:attrName>
                                        </p:attrNameLst>
                                      </p:cBhvr>
                                      <p:rCtr x="712" y="1481"/>
                                    </p:animMotion>
                                  </p:childTnLst>
                                </p:cTn>
                              </p:par>
                              <p:par>
                                <p:cTn id="52" presetID="0" presetClass="path" presetSubtype="0" accel="50000" decel="50000" fill="hold" grpId="2" nodeType="withEffect">
                                  <p:stCondLst>
                                    <p:cond delay="0"/>
                                  </p:stCondLst>
                                  <p:childTnLst>
                                    <p:animMotion origin="layout" path="M 3.33333E-6 -3.33333E-6 L 0.01441 0.03118 " pathEditMode="relative" rAng="0" ptsTypes="AA">
                                      <p:cBhvr>
                                        <p:cTn id="53" dur="2000" fill="hold"/>
                                        <p:tgtEl>
                                          <p:spTgt spid="64"/>
                                        </p:tgtEl>
                                        <p:attrNameLst>
                                          <p:attrName>ppt_x</p:attrName>
                                          <p:attrName>ppt_y</p:attrName>
                                        </p:attrNameLst>
                                      </p:cBhvr>
                                      <p:rCtr x="712" y="1543"/>
                                    </p:animMotion>
                                  </p:childTnLst>
                                </p:cTn>
                              </p:par>
                              <p:par>
                                <p:cTn id="54" presetID="0" presetClass="path" presetSubtype="0" accel="50000" decel="50000" fill="hold" grpId="1" nodeType="withEffect">
                                  <p:stCondLst>
                                    <p:cond delay="0"/>
                                  </p:stCondLst>
                                  <p:childTnLst>
                                    <p:animMotion origin="layout" path="M 5.55556E-7 2.46914E-6 L 0.02153 0.03673 " pathEditMode="relative" rAng="0" ptsTypes="AA">
                                      <p:cBhvr>
                                        <p:cTn id="55" dur="2000" fill="hold"/>
                                        <p:tgtEl>
                                          <p:spTgt spid="31"/>
                                        </p:tgtEl>
                                        <p:attrNameLst>
                                          <p:attrName>ppt_x</p:attrName>
                                          <p:attrName>ppt_y</p:attrName>
                                        </p:attrNameLst>
                                      </p:cBhvr>
                                      <p:rCtr x="1076" y="1821"/>
                                    </p:animMotion>
                                  </p:childTnLst>
                                </p:cTn>
                              </p:par>
                              <p:par>
                                <p:cTn id="56" presetID="0" presetClass="path" presetSubtype="0" accel="50000" decel="50000" fill="hold" nodeType="withEffect">
                                  <p:stCondLst>
                                    <p:cond delay="0"/>
                                  </p:stCondLst>
                                  <p:childTnLst>
                                    <p:animMotion origin="layout" path="M 0.01268 0.00988 L 0.02639 0.04013 " pathEditMode="relative" rAng="0" ptsTypes="AA">
                                      <p:cBhvr>
                                        <p:cTn id="57" dur="2000" fill="hold"/>
                                        <p:tgtEl>
                                          <p:spTgt spid="30"/>
                                        </p:tgtEl>
                                        <p:attrNameLst>
                                          <p:attrName>ppt_x</p:attrName>
                                          <p:attrName>ppt_y</p:attrName>
                                        </p:attrNameLst>
                                      </p:cBhvr>
                                      <p:rCtr x="677" y="1512"/>
                                    </p:animMotion>
                                  </p:childTnLst>
                                </p:cTn>
                              </p:par>
                            </p:childTnLst>
                          </p:cTn>
                        </p:par>
                        <p:par>
                          <p:cTn id="58" fill="hold">
                            <p:stCondLst>
                              <p:cond delay="2000"/>
                            </p:stCondLst>
                            <p:childTnLst>
                              <p:par>
                                <p:cTn id="59" presetID="3" presetClass="exit" presetSubtype="10" fill="hold" grpId="1" nodeType="afterEffect">
                                  <p:stCondLst>
                                    <p:cond delay="0"/>
                                  </p:stCondLst>
                                  <p:childTnLst>
                                    <p:animEffect transition="out" filter="blinds(horizontal)">
                                      <p:cBhvr>
                                        <p:cTn id="60" dur="500"/>
                                        <p:tgtEl>
                                          <p:spTgt spid="69"/>
                                        </p:tgtEl>
                                      </p:cBhvr>
                                    </p:animEffect>
                                    <p:set>
                                      <p:cBhvr>
                                        <p:cTn id="61" dur="1" fill="hold">
                                          <p:stCondLst>
                                            <p:cond delay="499"/>
                                          </p:stCondLst>
                                        </p:cTn>
                                        <p:tgtEl>
                                          <p:spTgt spid="69"/>
                                        </p:tgtEl>
                                        <p:attrNameLst>
                                          <p:attrName>style.visibility</p:attrName>
                                        </p:attrNameLst>
                                      </p:cBhvr>
                                      <p:to>
                                        <p:strVal val="hidden"/>
                                      </p:to>
                                    </p:set>
                                  </p:childTnLst>
                                </p:cTn>
                              </p:par>
                              <p:par>
                                <p:cTn id="62" presetID="3" presetClass="exit" presetSubtype="10" fill="hold" grpId="2" nodeType="withEffect">
                                  <p:stCondLst>
                                    <p:cond delay="0"/>
                                  </p:stCondLst>
                                  <p:childTnLst>
                                    <p:animEffect transition="out" filter="blinds(horizontal)">
                                      <p:cBhvr>
                                        <p:cTn id="63" dur="500"/>
                                        <p:tgtEl>
                                          <p:spTgt spid="65"/>
                                        </p:tgtEl>
                                      </p:cBhvr>
                                    </p:animEffect>
                                    <p:set>
                                      <p:cBhvr>
                                        <p:cTn id="64"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1" grpId="0"/>
      <p:bldP spid="62" grpId="0"/>
      <p:bldP spid="63" grpId="0"/>
      <p:bldP spid="64" grpId="0" animBg="1"/>
      <p:bldP spid="64" grpId="1" animBg="1"/>
      <p:bldP spid="64" grpId="2" animBg="1"/>
      <p:bldP spid="65" grpId="0" animBg="1"/>
      <p:bldP spid="65" grpId="1" animBg="1"/>
      <p:bldP spid="65" grpId="2" animBg="1"/>
      <p:bldP spid="69" grpId="0"/>
      <p:bldP spid="69" grpId="1"/>
      <p:bldP spid="31" grpId="1" animBg="1"/>
      <p:bldP spid="31"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8492C0B9-E537-B74F-BB7D-59118655A9AC}"/>
              </a:ext>
            </a:extLst>
          </p:cNvPr>
          <p:cNvCxnSpPr>
            <a:cxnSpLocks/>
          </p:cNvCxnSpPr>
          <p:nvPr/>
        </p:nvCxnSpPr>
        <p:spPr>
          <a:xfrm>
            <a:off x="1816554" y="2889397"/>
            <a:ext cx="580785"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4748BEC-8B57-FB43-B48F-9E95FC243242}"/>
              </a:ext>
            </a:extLst>
          </p:cNvPr>
          <p:cNvCxnSpPr>
            <a:cxnSpLocks/>
          </p:cNvCxnSpPr>
          <p:nvPr/>
        </p:nvCxnSpPr>
        <p:spPr>
          <a:xfrm>
            <a:off x="1900945" y="2871695"/>
            <a:ext cx="382925"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CEE605-9981-8640-BC55-00B0CA535EF5}"/>
              </a:ext>
            </a:extLst>
          </p:cNvPr>
          <p:cNvCxnSpPr/>
          <p:nvPr/>
        </p:nvCxnSpPr>
        <p:spPr>
          <a:xfrm>
            <a:off x="2095465" y="2468101"/>
            <a:ext cx="0" cy="807188"/>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098D9DA6-9BB8-4149-A5F8-20865463FECB}"/>
              </a:ext>
            </a:extLst>
          </p:cNvPr>
          <p:cNvSpPr>
            <a:spLocks noGrp="1"/>
          </p:cNvSpPr>
          <p:nvPr>
            <p:ph type="title"/>
          </p:nvPr>
        </p:nvSpPr>
        <p:spPr>
          <a:xfrm>
            <a:off x="893700" y="205988"/>
            <a:ext cx="6462600" cy="857250"/>
          </a:xfrm>
        </p:spPr>
        <p:txBody>
          <a:bodyPr/>
          <a:lstStyle/>
          <a:p>
            <a:r>
              <a:rPr lang="en-US" dirty="0"/>
              <a:t>ALTSS-SOM</a:t>
            </a:r>
          </a:p>
        </p:txBody>
      </p:sp>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22</a:t>
            </a:fld>
            <a:endParaRPr lang="en"/>
          </a:p>
        </p:txBody>
      </p:sp>
      <p:sp>
        <p:nvSpPr>
          <p:cNvPr id="55" name="Estrela de 5 pontas 13">
            <a:extLst>
              <a:ext uri="{FF2B5EF4-FFF2-40B4-BE49-F238E27FC236}">
                <a16:creationId xmlns:a16="http://schemas.microsoft.com/office/drawing/2014/main" id="{07678629-F0FC-D941-B100-E671D7BCD138}"/>
              </a:ext>
            </a:extLst>
          </p:cNvPr>
          <p:cNvSpPr/>
          <p:nvPr/>
        </p:nvSpPr>
        <p:spPr>
          <a:xfrm>
            <a:off x="893625" y="4447862"/>
            <a:ext cx="228600" cy="228600"/>
          </a:xfrm>
          <a:prstGeom prst="star5">
            <a:avLst/>
          </a:prstGeom>
          <a:solidFill>
            <a:schemeClr val="accent5">
              <a:lumMod val="75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1800"/>
          </a:p>
        </p:txBody>
      </p:sp>
      <p:sp>
        <p:nvSpPr>
          <p:cNvPr id="56" name="Estrela de 5 pontas 11">
            <a:extLst>
              <a:ext uri="{FF2B5EF4-FFF2-40B4-BE49-F238E27FC236}">
                <a16:creationId xmlns:a16="http://schemas.microsoft.com/office/drawing/2014/main" id="{CFB17AEB-1401-194C-AFCB-F9C505405203}"/>
              </a:ext>
            </a:extLst>
          </p:cNvPr>
          <p:cNvSpPr/>
          <p:nvPr/>
        </p:nvSpPr>
        <p:spPr>
          <a:xfrm>
            <a:off x="893625" y="4116106"/>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57" name="Estrela de 5 pontas 9">
            <a:extLst>
              <a:ext uri="{FF2B5EF4-FFF2-40B4-BE49-F238E27FC236}">
                <a16:creationId xmlns:a16="http://schemas.microsoft.com/office/drawing/2014/main" id="{49D8CCDF-B804-3544-AC3D-1BAB0A21F982}"/>
              </a:ext>
            </a:extLst>
          </p:cNvPr>
          <p:cNvSpPr/>
          <p:nvPr/>
        </p:nvSpPr>
        <p:spPr>
          <a:xfrm>
            <a:off x="893625" y="3768914"/>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cxnSp>
        <p:nvCxnSpPr>
          <p:cNvPr id="58" name="Straight Arrow Connector 57">
            <a:extLst>
              <a:ext uri="{FF2B5EF4-FFF2-40B4-BE49-F238E27FC236}">
                <a16:creationId xmlns:a16="http://schemas.microsoft.com/office/drawing/2014/main" id="{E852F36B-8785-B54E-996F-FE230A820B5B}"/>
              </a:ext>
            </a:extLst>
          </p:cNvPr>
          <p:cNvCxnSpPr/>
          <p:nvPr/>
        </p:nvCxnSpPr>
        <p:spPr>
          <a:xfrm>
            <a:off x="1191650" y="3883535"/>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5ECD8C4F-0F18-1C40-B399-95CC1244FD69}"/>
              </a:ext>
            </a:extLst>
          </p:cNvPr>
          <p:cNvCxnSpPr/>
          <p:nvPr/>
        </p:nvCxnSpPr>
        <p:spPr>
          <a:xfrm>
            <a:off x="1191650" y="4212664"/>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43A499D-452F-5F4F-953F-B25B6B45C31B}"/>
              </a:ext>
            </a:extLst>
          </p:cNvPr>
          <p:cNvCxnSpPr/>
          <p:nvPr/>
        </p:nvCxnSpPr>
        <p:spPr>
          <a:xfrm>
            <a:off x="1195524" y="4541922"/>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TextBox 60">
            <a:extLst>
              <a:ext uri="{FF2B5EF4-FFF2-40B4-BE49-F238E27FC236}">
                <a16:creationId xmlns:a16="http://schemas.microsoft.com/office/drawing/2014/main" id="{9B334B3D-E2C4-4440-900E-F7AD9E8F78C9}"/>
              </a:ext>
            </a:extLst>
          </p:cNvPr>
          <p:cNvSpPr txBox="1"/>
          <p:nvPr/>
        </p:nvSpPr>
        <p:spPr>
          <a:xfrm>
            <a:off x="1453247" y="3744715"/>
            <a:ext cx="1249060" cy="253916"/>
          </a:xfrm>
          <a:prstGeom prst="rect">
            <a:avLst/>
          </a:prstGeom>
          <a:noFill/>
        </p:spPr>
        <p:txBody>
          <a:bodyPr wrap="none" rtlCol="0">
            <a:spAutoFit/>
          </a:bodyPr>
          <a:lstStyle/>
          <a:p>
            <a:r>
              <a:rPr lang="en-US" sz="1050" dirty="0"/>
              <a:t>Nodes of Class 1 </a:t>
            </a:r>
          </a:p>
        </p:txBody>
      </p:sp>
      <p:sp>
        <p:nvSpPr>
          <p:cNvPr id="62" name="TextBox 61">
            <a:extLst>
              <a:ext uri="{FF2B5EF4-FFF2-40B4-BE49-F238E27FC236}">
                <a16:creationId xmlns:a16="http://schemas.microsoft.com/office/drawing/2014/main" id="{9B5D9B0E-5F92-B540-9561-D0FA8867F050}"/>
              </a:ext>
            </a:extLst>
          </p:cNvPr>
          <p:cNvSpPr txBox="1"/>
          <p:nvPr/>
        </p:nvSpPr>
        <p:spPr>
          <a:xfrm>
            <a:off x="1453246" y="4074164"/>
            <a:ext cx="1249060" cy="253916"/>
          </a:xfrm>
          <a:prstGeom prst="rect">
            <a:avLst/>
          </a:prstGeom>
          <a:noFill/>
        </p:spPr>
        <p:txBody>
          <a:bodyPr wrap="none" rtlCol="0">
            <a:spAutoFit/>
          </a:bodyPr>
          <a:lstStyle/>
          <a:p>
            <a:r>
              <a:rPr lang="en-US" sz="1050" dirty="0"/>
              <a:t>Nodes of Class 2 </a:t>
            </a:r>
          </a:p>
        </p:txBody>
      </p:sp>
      <p:sp>
        <p:nvSpPr>
          <p:cNvPr id="63" name="TextBox 62">
            <a:extLst>
              <a:ext uri="{FF2B5EF4-FFF2-40B4-BE49-F238E27FC236}">
                <a16:creationId xmlns:a16="http://schemas.microsoft.com/office/drawing/2014/main" id="{3A1F7F0D-906E-FD4C-BC81-607D7B1929B4}"/>
              </a:ext>
            </a:extLst>
          </p:cNvPr>
          <p:cNvSpPr txBox="1"/>
          <p:nvPr/>
        </p:nvSpPr>
        <p:spPr>
          <a:xfrm>
            <a:off x="1453245" y="4403614"/>
            <a:ext cx="1754006" cy="253916"/>
          </a:xfrm>
          <a:prstGeom prst="rect">
            <a:avLst/>
          </a:prstGeom>
          <a:noFill/>
        </p:spPr>
        <p:txBody>
          <a:bodyPr wrap="none" rtlCol="0">
            <a:spAutoFit/>
          </a:bodyPr>
          <a:lstStyle/>
          <a:p>
            <a:r>
              <a:rPr lang="en-US" sz="1050" dirty="0"/>
              <a:t>Nodes of Undefined Class</a:t>
            </a:r>
          </a:p>
        </p:txBody>
      </p:sp>
      <p:sp>
        <p:nvSpPr>
          <p:cNvPr id="64" name="Estrela de 5 pontas 9">
            <a:extLst>
              <a:ext uri="{FF2B5EF4-FFF2-40B4-BE49-F238E27FC236}">
                <a16:creationId xmlns:a16="http://schemas.microsoft.com/office/drawing/2014/main" id="{6A050103-4208-A345-8166-4046E27403AF}"/>
              </a:ext>
            </a:extLst>
          </p:cNvPr>
          <p:cNvSpPr/>
          <p:nvPr/>
        </p:nvSpPr>
        <p:spPr>
          <a:xfrm>
            <a:off x="1981165" y="2757395"/>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5" name="Elipse 10">
            <a:extLst>
              <a:ext uri="{FF2B5EF4-FFF2-40B4-BE49-F238E27FC236}">
                <a16:creationId xmlns:a16="http://schemas.microsoft.com/office/drawing/2014/main" id="{4C1918C4-6E16-654D-8523-284577F29BE0}"/>
              </a:ext>
            </a:extLst>
          </p:cNvPr>
          <p:cNvSpPr/>
          <p:nvPr/>
        </p:nvSpPr>
        <p:spPr>
          <a:xfrm>
            <a:off x="2266640" y="2573255"/>
            <a:ext cx="152400" cy="152400"/>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69" name="CaixaDeTexto 20">
            <a:extLst>
              <a:ext uri="{FF2B5EF4-FFF2-40B4-BE49-F238E27FC236}">
                <a16:creationId xmlns:a16="http://schemas.microsoft.com/office/drawing/2014/main" id="{1E8CF7A8-FAE1-544D-93FB-ADA7D5A67F4D}"/>
              </a:ext>
            </a:extLst>
          </p:cNvPr>
          <p:cNvSpPr txBox="1"/>
          <p:nvPr/>
        </p:nvSpPr>
        <p:spPr>
          <a:xfrm>
            <a:off x="2380940" y="2449431"/>
            <a:ext cx="533400" cy="369332"/>
          </a:xfrm>
          <a:prstGeom prst="rect">
            <a:avLst/>
          </a:prstGeom>
          <a:noFill/>
        </p:spPr>
        <p:txBody>
          <a:bodyPr wrap="square" rtlCol="0">
            <a:spAutoFit/>
          </a:bodyPr>
          <a:lstStyle/>
          <a:p>
            <a:r>
              <a:rPr lang="pt-BR" sz="1800" b="1" dirty="0"/>
              <a:t>x</a:t>
            </a:r>
            <a:r>
              <a:rPr lang="pt-BR" sz="1800" b="1" baseline="-25000" dirty="0"/>
              <a:t>i</a:t>
            </a:r>
          </a:p>
        </p:txBody>
      </p:sp>
      <p:pic>
        <p:nvPicPr>
          <p:cNvPr id="7" name="Picture 6">
            <a:extLst>
              <a:ext uri="{FF2B5EF4-FFF2-40B4-BE49-F238E27FC236}">
                <a16:creationId xmlns:a16="http://schemas.microsoft.com/office/drawing/2014/main" id="{ACFA6997-5B21-9B40-9667-6DE1457C447B}"/>
              </a:ext>
            </a:extLst>
          </p:cNvPr>
          <p:cNvPicPr>
            <a:picLocks noChangeAspect="1"/>
          </p:cNvPicPr>
          <p:nvPr/>
        </p:nvPicPr>
        <p:blipFill rotWithShape="1">
          <a:blip r:embed="rId3"/>
          <a:srcRect l="4735" r="4330"/>
          <a:stretch/>
        </p:blipFill>
        <p:spPr>
          <a:xfrm>
            <a:off x="3785406" y="885714"/>
            <a:ext cx="5358594" cy="3517900"/>
          </a:xfrm>
          <a:prstGeom prst="rect">
            <a:avLst/>
          </a:prstGeom>
        </p:spPr>
      </p:pic>
      <p:cxnSp>
        <p:nvCxnSpPr>
          <p:cNvPr id="11" name="Straight Connector 10">
            <a:extLst>
              <a:ext uri="{FF2B5EF4-FFF2-40B4-BE49-F238E27FC236}">
                <a16:creationId xmlns:a16="http://schemas.microsoft.com/office/drawing/2014/main" id="{DBD67F54-FA04-7241-A8E5-A35F281F208F}"/>
              </a:ext>
            </a:extLst>
          </p:cNvPr>
          <p:cNvCxnSpPr/>
          <p:nvPr/>
        </p:nvCxnSpPr>
        <p:spPr>
          <a:xfrm>
            <a:off x="1082210" y="2527375"/>
            <a:ext cx="2026509" cy="0"/>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8336F8-FC6D-BC44-BD3E-3D0291071AE9}"/>
              </a:ext>
            </a:extLst>
          </p:cNvPr>
          <p:cNvCxnSpPr/>
          <p:nvPr/>
        </p:nvCxnSpPr>
        <p:spPr>
          <a:xfrm>
            <a:off x="1009233" y="3253053"/>
            <a:ext cx="2026509" cy="0"/>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8122EB-B95D-EA41-B051-55757544545F}"/>
              </a:ext>
            </a:extLst>
          </p:cNvPr>
          <p:cNvCxnSpPr>
            <a:cxnSpLocks/>
          </p:cNvCxnSpPr>
          <p:nvPr/>
        </p:nvCxnSpPr>
        <p:spPr>
          <a:xfrm flipV="1">
            <a:off x="1954722" y="2141033"/>
            <a:ext cx="0" cy="1461323"/>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D8A9CD-E8A6-BC47-B3EB-64C1A25D806D}"/>
              </a:ext>
            </a:extLst>
          </p:cNvPr>
          <p:cNvCxnSpPr>
            <a:cxnSpLocks/>
          </p:cNvCxnSpPr>
          <p:nvPr/>
        </p:nvCxnSpPr>
        <p:spPr>
          <a:xfrm flipV="1">
            <a:off x="2213665" y="2141033"/>
            <a:ext cx="0" cy="1461323"/>
          </a:xfrm>
          <a:prstGeom prst="line">
            <a:avLst/>
          </a:prstGeom>
          <a:ln w="15875">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36" name="Text Placeholder 8">
            <a:extLst>
              <a:ext uri="{FF2B5EF4-FFF2-40B4-BE49-F238E27FC236}">
                <a16:creationId xmlns:a16="http://schemas.microsoft.com/office/drawing/2014/main" id="{4B83F156-74BF-DF48-862A-750266B134C2}"/>
              </a:ext>
            </a:extLst>
          </p:cNvPr>
          <p:cNvSpPr>
            <a:spLocks noGrp="1"/>
          </p:cNvSpPr>
          <p:nvPr>
            <p:ph type="body" idx="1"/>
          </p:nvPr>
        </p:nvSpPr>
        <p:spPr>
          <a:xfrm>
            <a:off x="575735" y="1200150"/>
            <a:ext cx="3192224" cy="518291"/>
          </a:xfrm>
        </p:spPr>
        <p:txBody>
          <a:bodyPr/>
          <a:lstStyle/>
          <a:p>
            <a:pPr marL="38100" indent="0">
              <a:spcBef>
                <a:spcPts val="0"/>
              </a:spcBef>
              <a:buNone/>
            </a:pPr>
            <a:r>
              <a:rPr lang="en-US" dirty="0"/>
              <a:t>Local Thresholds and Rejection Option</a:t>
            </a:r>
          </a:p>
        </p:txBody>
      </p:sp>
      <p:sp>
        <p:nvSpPr>
          <p:cNvPr id="153" name="Frame 152">
            <a:extLst>
              <a:ext uri="{FF2B5EF4-FFF2-40B4-BE49-F238E27FC236}">
                <a16:creationId xmlns:a16="http://schemas.microsoft.com/office/drawing/2014/main" id="{082E0155-8850-144C-A2A8-159962BD3EAE}"/>
              </a:ext>
            </a:extLst>
          </p:cNvPr>
          <p:cNvSpPr/>
          <p:nvPr/>
        </p:nvSpPr>
        <p:spPr>
          <a:xfrm>
            <a:off x="3828292" y="2757394"/>
            <a:ext cx="5295569" cy="1240119"/>
          </a:xfrm>
          <a:prstGeom prst="frame">
            <a:avLst>
              <a:gd name="adj1" fmla="val 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431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6" presetClass="emph" presetSubtype="0" fill="hold" grpId="1" nodeType="clickEffect">
                                  <p:stCondLst>
                                    <p:cond delay="0"/>
                                  </p:stCondLst>
                                  <p:childTnLst>
                                    <p:animEffect transition="out" filter="fade">
                                      <p:cBhvr>
                                        <p:cTn id="44" dur="500" tmFilter="0, 0; .2, .5; .8, .5; 1, 0"/>
                                        <p:tgtEl>
                                          <p:spTgt spid="65"/>
                                        </p:tgtEl>
                                      </p:cBhvr>
                                    </p:animEffect>
                                    <p:animScale>
                                      <p:cBhvr>
                                        <p:cTn id="45" dur="250" autoRev="1" fill="hold"/>
                                        <p:tgtEl>
                                          <p:spTgt spid="65"/>
                                        </p:tgtEl>
                                      </p:cBhvr>
                                      <p:by x="105000" y="105000"/>
                                    </p:animScale>
                                  </p:childTnLst>
                                </p:cTn>
                              </p:par>
                            </p:childTnLst>
                          </p:cTn>
                        </p:par>
                      </p:childTnLst>
                    </p:cTn>
                  </p:par>
                  <p:par>
                    <p:cTn id="46" fill="hold">
                      <p:stCondLst>
                        <p:cond delay="indefinite"/>
                      </p:stCondLst>
                      <p:childTnLst>
                        <p:par>
                          <p:cTn id="47" fill="hold">
                            <p:stCondLst>
                              <p:cond delay="0"/>
                            </p:stCondLst>
                            <p:childTnLst>
                              <p:par>
                                <p:cTn id="48" presetID="8" presetClass="emph" presetSubtype="0" repeatCount="0" fill="hold" grpId="1" nodeType="clickEffect">
                                  <p:stCondLst>
                                    <p:cond delay="0"/>
                                  </p:stCondLst>
                                  <p:childTnLst>
                                    <p:animRot by="5400000">
                                      <p:cBhvr>
                                        <p:cTn id="49" dur="500" fill="hold"/>
                                        <p:tgtEl>
                                          <p:spTgt spid="64"/>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3" presetClass="exit" presetSubtype="10" fill="hold" nodeType="clickEffect">
                                  <p:stCondLst>
                                    <p:cond delay="0"/>
                                  </p:stCondLst>
                                  <p:childTnLst>
                                    <p:animEffect transition="out" filter="blinds(horizontal)">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55"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1000" fill="hold"/>
                                        <p:tgtEl>
                                          <p:spTgt spid="25"/>
                                        </p:tgtEl>
                                        <p:attrNameLst>
                                          <p:attrName>ppt_w</p:attrName>
                                        </p:attrNameLst>
                                      </p:cBhvr>
                                      <p:tavLst>
                                        <p:tav tm="0">
                                          <p:val>
                                            <p:strVal val="#ppt_w*0.70"/>
                                          </p:val>
                                        </p:tav>
                                        <p:tav tm="100000">
                                          <p:val>
                                            <p:strVal val="#ppt_w"/>
                                          </p:val>
                                        </p:tav>
                                      </p:tavLst>
                                    </p:anim>
                                    <p:anim calcmode="lin" valueType="num">
                                      <p:cBhvr>
                                        <p:cTn id="58" dur="1000" fill="hold"/>
                                        <p:tgtEl>
                                          <p:spTgt spid="25"/>
                                        </p:tgtEl>
                                        <p:attrNameLst>
                                          <p:attrName>ppt_h</p:attrName>
                                        </p:attrNameLst>
                                      </p:cBhvr>
                                      <p:tavLst>
                                        <p:tav tm="0">
                                          <p:val>
                                            <p:strVal val="#ppt_h"/>
                                          </p:val>
                                        </p:tav>
                                        <p:tav tm="100000">
                                          <p:val>
                                            <p:strVal val="#ppt_h"/>
                                          </p:val>
                                        </p:tav>
                                      </p:tavLst>
                                    </p:anim>
                                    <p:animEffect transition="in" filter="fade">
                                      <p:cBhvr>
                                        <p:cTn id="59" dur="1000"/>
                                        <p:tgtEl>
                                          <p:spTgt spid="25"/>
                                        </p:tgtEl>
                                      </p:cBhvr>
                                    </p:animEffect>
                                  </p:childTnLst>
                                </p:cTn>
                              </p:par>
                              <p:par>
                                <p:cTn id="60" presetID="42" presetClass="path" presetSubtype="0" accel="50000" decel="50000" fill="hold" nodeType="withEffect">
                                  <p:stCondLst>
                                    <p:cond delay="0"/>
                                  </p:stCondLst>
                                  <p:childTnLst>
                                    <p:animMotion origin="layout" path="M -1.94444E-6 -1.23457E-6 L 0.01667 0.00247 " pathEditMode="relative" rAng="0" ptsTypes="AA">
                                      <p:cBhvr>
                                        <p:cTn id="61" dur="2000" fill="hold"/>
                                        <p:tgtEl>
                                          <p:spTgt spid="29"/>
                                        </p:tgtEl>
                                        <p:attrNameLst>
                                          <p:attrName>ppt_x</p:attrName>
                                          <p:attrName>ppt_y</p:attrName>
                                        </p:attrNameLst>
                                      </p:cBhvr>
                                      <p:rCtr x="781" y="895"/>
                                    </p:animMotion>
                                  </p:childTnLst>
                                </p:cTn>
                              </p:par>
                              <p:par>
                                <p:cTn id="62" presetID="42" presetClass="path" presetSubtype="0" accel="50000" decel="50000" fill="hold" nodeType="withEffect">
                                  <p:stCondLst>
                                    <p:cond delay="0"/>
                                  </p:stCondLst>
                                  <p:childTnLst>
                                    <p:animMotion origin="layout" path="M 4.72222E-6 -3.33333E-6 L -0.01511 0.00247 " pathEditMode="relative" rAng="0" ptsTypes="AA">
                                      <p:cBhvr>
                                        <p:cTn id="63" dur="2000" fill="hold"/>
                                        <p:tgtEl>
                                          <p:spTgt spid="27"/>
                                        </p:tgtEl>
                                        <p:attrNameLst>
                                          <p:attrName>ppt_x</p:attrName>
                                          <p:attrName>ppt_y</p:attrName>
                                        </p:attrNameLst>
                                      </p:cBhvr>
                                      <p:rCtr x="-76400" y="12300"/>
                                    </p:animMotion>
                                  </p:childTnLst>
                                </p:cTn>
                              </p:par>
                            </p:childTnLst>
                          </p:cTn>
                        </p:par>
                        <p:par>
                          <p:cTn id="64" fill="hold">
                            <p:stCondLst>
                              <p:cond delay="2000"/>
                            </p:stCondLst>
                            <p:childTnLst>
                              <p:par>
                                <p:cTn id="65" presetID="56" presetClass="path" presetSubtype="0" accel="50000" decel="50000" fill="hold" nodeType="afterEffect">
                                  <p:stCondLst>
                                    <p:cond delay="0"/>
                                  </p:stCondLst>
                                  <p:childTnLst>
                                    <p:animMotion origin="layout" path="M -1.94444E-6 1.60494E-6 L 0.01163 -0.02562 " pathEditMode="relative" rAng="0" ptsTypes="AA">
                                      <p:cBhvr>
                                        <p:cTn id="66" dur="2000" fill="hold"/>
                                        <p:tgtEl>
                                          <p:spTgt spid="25"/>
                                        </p:tgtEl>
                                        <p:attrNameLst>
                                          <p:attrName>ppt_x</p:attrName>
                                          <p:attrName>ppt_y</p:attrName>
                                        </p:attrNameLst>
                                      </p:cBhvr>
                                      <p:rCtr x="573" y="-1296"/>
                                    </p:animMotion>
                                  </p:childTnLst>
                                </p:cTn>
                              </p:par>
                              <p:par>
                                <p:cTn id="67" presetID="42" presetClass="path" presetSubtype="0" accel="50000" decel="50000" fill="hold" nodeType="withEffect">
                                  <p:stCondLst>
                                    <p:cond delay="0"/>
                                  </p:stCondLst>
                                  <p:childTnLst>
                                    <p:animMotion origin="layout" path="M 3.33333E-6 -3.33333E-6 L 0.01215 -0.02222 " pathEditMode="relative" rAng="0" ptsTypes="AA">
                                      <p:cBhvr>
                                        <p:cTn id="68" dur="2000" fill="hold"/>
                                        <p:tgtEl>
                                          <p:spTgt spid="5"/>
                                        </p:tgtEl>
                                        <p:attrNameLst>
                                          <p:attrName>ppt_x</p:attrName>
                                          <p:attrName>ppt_y</p:attrName>
                                        </p:attrNameLst>
                                      </p:cBhvr>
                                      <p:rCtr x="608" y="-1111"/>
                                    </p:animMotion>
                                  </p:childTnLst>
                                </p:cTn>
                              </p:par>
                              <p:par>
                                <p:cTn id="69" presetID="0" presetClass="path" presetSubtype="0" accel="50000" decel="50000" fill="hold" grpId="2" nodeType="withEffect">
                                  <p:stCondLst>
                                    <p:cond delay="0"/>
                                  </p:stCondLst>
                                  <p:childTnLst>
                                    <p:animMotion origin="layout" path="M 3.33333E-6 -3.33333E-6 L 0.01215 -0.02222 " pathEditMode="relative" rAng="0" ptsTypes="AA">
                                      <p:cBhvr>
                                        <p:cTn id="70" dur="2000" fill="hold"/>
                                        <p:tgtEl>
                                          <p:spTgt spid="64"/>
                                        </p:tgtEl>
                                        <p:attrNameLst>
                                          <p:attrName>ppt_x</p:attrName>
                                          <p:attrName>ppt_y</p:attrName>
                                        </p:attrNameLst>
                                      </p:cBhvr>
                                      <p:rCtr x="608" y="-1111"/>
                                    </p:animMotion>
                                  </p:childTnLst>
                                </p:cTn>
                              </p:par>
                              <p:par>
                                <p:cTn id="71" presetID="56" presetClass="path" presetSubtype="0" accel="50000" decel="50000" fill="hold" nodeType="withEffect">
                                  <p:stCondLst>
                                    <p:cond delay="0"/>
                                  </p:stCondLst>
                                  <p:childTnLst>
                                    <p:animMotion origin="layout" path="M 3.33333E-6 1.97531E-6 L 0.01371 -0.02469 " pathEditMode="relative" rAng="0" ptsTypes="AA">
                                      <p:cBhvr>
                                        <p:cTn id="72" dur="2000" fill="hold"/>
                                        <p:tgtEl>
                                          <p:spTgt spid="11"/>
                                        </p:tgtEl>
                                        <p:attrNameLst>
                                          <p:attrName>ppt_x</p:attrName>
                                          <p:attrName>ppt_y</p:attrName>
                                        </p:attrNameLst>
                                      </p:cBhvr>
                                      <p:rCtr x="677" y="-1235"/>
                                    </p:animMotion>
                                  </p:childTnLst>
                                </p:cTn>
                              </p:par>
                              <p:par>
                                <p:cTn id="73" presetID="56" presetClass="path" presetSubtype="0" accel="50000" decel="50000" fill="hold" nodeType="withEffect">
                                  <p:stCondLst>
                                    <p:cond delay="0"/>
                                  </p:stCondLst>
                                  <p:childTnLst>
                                    <p:animMotion origin="layout" path="M 0.01667 0.00247 L 0.02813 -0.02345 " pathEditMode="relative" rAng="0" ptsTypes="AA">
                                      <p:cBhvr>
                                        <p:cTn id="74" dur="2000" fill="hold"/>
                                        <p:tgtEl>
                                          <p:spTgt spid="29"/>
                                        </p:tgtEl>
                                        <p:attrNameLst>
                                          <p:attrName>ppt_x</p:attrName>
                                          <p:attrName>ppt_y</p:attrName>
                                        </p:attrNameLst>
                                      </p:cBhvr>
                                      <p:rCtr x="573" y="-1296"/>
                                    </p:animMotion>
                                  </p:childTnLst>
                                </p:cTn>
                              </p:par>
                              <p:par>
                                <p:cTn id="75" presetID="56" presetClass="path" presetSubtype="0" accel="50000" decel="50000" fill="hold" nodeType="withEffect">
                                  <p:stCondLst>
                                    <p:cond delay="0"/>
                                  </p:stCondLst>
                                  <p:childTnLst>
                                    <p:animMotion origin="layout" path="M -5.55556E-7 2.59259E-6 L 0.02083 -0.02408 " pathEditMode="relative" rAng="0" ptsTypes="AA">
                                      <p:cBhvr>
                                        <p:cTn id="76" dur="2000" fill="hold"/>
                                        <p:tgtEl>
                                          <p:spTgt spid="26"/>
                                        </p:tgtEl>
                                        <p:attrNameLst>
                                          <p:attrName>ppt_x</p:attrName>
                                          <p:attrName>ppt_y</p:attrName>
                                        </p:attrNameLst>
                                      </p:cBhvr>
                                      <p:rCtr x="1042" y="-1204"/>
                                    </p:animMotion>
                                  </p:childTnLst>
                                </p:cTn>
                              </p:par>
                              <p:par>
                                <p:cTn id="77" presetID="56" presetClass="path" presetSubtype="0" accel="50000" decel="50000" fill="hold" nodeType="withEffect">
                                  <p:stCondLst>
                                    <p:cond delay="0"/>
                                  </p:stCondLst>
                                  <p:childTnLst>
                                    <p:animMotion origin="layout" path="M -0.01511 0.00247 L -0.00174 -0.02222 " pathEditMode="relative" rAng="0" ptsTypes="AA">
                                      <p:cBhvr>
                                        <p:cTn id="78" dur="2000" fill="hold"/>
                                        <p:tgtEl>
                                          <p:spTgt spid="27"/>
                                        </p:tgtEl>
                                        <p:attrNameLst>
                                          <p:attrName>ppt_x</p:attrName>
                                          <p:attrName>ppt_y</p:attrName>
                                        </p:attrNameLst>
                                      </p:cBhvr>
                                      <p:rCtr x="660" y="-1235"/>
                                    </p:animMotion>
                                  </p:childTnLst>
                                </p:cTn>
                              </p:par>
                            </p:childTnLst>
                          </p:cTn>
                        </p:par>
                        <p:par>
                          <p:cTn id="79" fill="hold">
                            <p:stCondLst>
                              <p:cond delay="4000"/>
                            </p:stCondLst>
                            <p:childTnLst>
                              <p:par>
                                <p:cTn id="80" presetID="3" presetClass="exit" presetSubtype="10" fill="hold" grpId="1" nodeType="afterEffect">
                                  <p:stCondLst>
                                    <p:cond delay="0"/>
                                  </p:stCondLst>
                                  <p:childTnLst>
                                    <p:animEffect transition="out" filter="blinds(horizontal)">
                                      <p:cBhvr>
                                        <p:cTn id="81" dur="500"/>
                                        <p:tgtEl>
                                          <p:spTgt spid="69"/>
                                        </p:tgtEl>
                                      </p:cBhvr>
                                    </p:animEffect>
                                    <p:set>
                                      <p:cBhvr>
                                        <p:cTn id="82" dur="1" fill="hold">
                                          <p:stCondLst>
                                            <p:cond delay="499"/>
                                          </p:stCondLst>
                                        </p:cTn>
                                        <p:tgtEl>
                                          <p:spTgt spid="69"/>
                                        </p:tgtEl>
                                        <p:attrNameLst>
                                          <p:attrName>style.visibility</p:attrName>
                                        </p:attrNameLst>
                                      </p:cBhvr>
                                      <p:to>
                                        <p:strVal val="hidden"/>
                                      </p:to>
                                    </p:set>
                                  </p:childTnLst>
                                </p:cTn>
                              </p:par>
                              <p:par>
                                <p:cTn id="83" presetID="3" presetClass="exit" presetSubtype="10" fill="hold" grpId="2" nodeType="withEffect">
                                  <p:stCondLst>
                                    <p:cond delay="0"/>
                                  </p:stCondLst>
                                  <p:childTnLst>
                                    <p:animEffect transition="out" filter="blinds(horizontal)">
                                      <p:cBhvr>
                                        <p:cTn id="84" dur="500"/>
                                        <p:tgtEl>
                                          <p:spTgt spid="65"/>
                                        </p:tgtEl>
                                      </p:cBhvr>
                                    </p:animEffect>
                                    <p:set>
                                      <p:cBhvr>
                                        <p:cTn id="85" dur="1" fill="hold">
                                          <p:stCondLst>
                                            <p:cond delay="499"/>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61" grpId="0"/>
      <p:bldP spid="62" grpId="0"/>
      <p:bldP spid="63" grpId="0"/>
      <p:bldP spid="64" grpId="0" animBg="1"/>
      <p:bldP spid="64" grpId="1" animBg="1"/>
      <p:bldP spid="64" grpId="2" animBg="1"/>
      <p:bldP spid="65" grpId="0" animBg="1"/>
      <p:bldP spid="65" grpId="1" animBg="1"/>
      <p:bldP spid="65" grpId="2" animBg="1"/>
      <p:bldP spid="69" grpId="0"/>
      <p:bldP spid="6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a:extLst>
              <a:ext uri="{FF2B5EF4-FFF2-40B4-BE49-F238E27FC236}">
                <a16:creationId xmlns:a16="http://schemas.microsoft.com/office/drawing/2014/main" id="{A73EA3EA-B4B4-6E48-854D-C2CBD3EFEE51}"/>
              </a:ext>
            </a:extLst>
          </p:cNvPr>
          <p:cNvCxnSpPr>
            <a:cxnSpLocks/>
          </p:cNvCxnSpPr>
          <p:nvPr/>
        </p:nvCxnSpPr>
        <p:spPr>
          <a:xfrm>
            <a:off x="2431280" y="2355737"/>
            <a:ext cx="1143000"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81978CD-55E3-EB48-94CC-AC58E2F9D5C5}"/>
              </a:ext>
            </a:extLst>
          </p:cNvPr>
          <p:cNvCxnSpPr>
            <a:cxnSpLocks/>
          </p:cNvCxnSpPr>
          <p:nvPr/>
        </p:nvCxnSpPr>
        <p:spPr>
          <a:xfrm>
            <a:off x="3036930" y="2063129"/>
            <a:ext cx="0" cy="585216"/>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1DD5BF-3EEC-E342-8E7C-7F776D012E2C}"/>
              </a:ext>
            </a:extLst>
          </p:cNvPr>
          <p:cNvCxnSpPr>
            <a:cxnSpLocks/>
          </p:cNvCxnSpPr>
          <p:nvPr/>
        </p:nvCxnSpPr>
        <p:spPr>
          <a:xfrm>
            <a:off x="1941329" y="3088178"/>
            <a:ext cx="580785" cy="0"/>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CDC27AE-CDE6-F642-83CC-DBECD0B4D191}"/>
              </a:ext>
            </a:extLst>
          </p:cNvPr>
          <p:cNvCxnSpPr>
            <a:cxnSpLocks/>
          </p:cNvCxnSpPr>
          <p:nvPr/>
        </p:nvCxnSpPr>
        <p:spPr>
          <a:xfrm>
            <a:off x="2220240" y="2571750"/>
            <a:ext cx="0" cy="1013367"/>
          </a:xfrm>
          <a:prstGeom prst="straightConnector1">
            <a:avLst/>
          </a:prstGeom>
          <a:ln w="34925">
            <a:solidFill>
              <a:schemeClr val="accent5">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ector reto 6">
            <a:extLst>
              <a:ext uri="{FF2B5EF4-FFF2-40B4-BE49-F238E27FC236}">
                <a16:creationId xmlns:a16="http://schemas.microsoft.com/office/drawing/2014/main" id="{73270E97-771C-4B42-AF4B-93F029906181}"/>
              </a:ext>
            </a:extLst>
          </p:cNvPr>
          <p:cNvCxnSpPr>
            <a:cxnSpLocks/>
            <a:endCxn id="34" idx="0"/>
          </p:cNvCxnSpPr>
          <p:nvPr/>
        </p:nvCxnSpPr>
        <p:spPr>
          <a:xfrm>
            <a:off x="3035429" y="2363307"/>
            <a:ext cx="322598" cy="570076"/>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32" name="Elipse 10">
            <a:extLst>
              <a:ext uri="{FF2B5EF4-FFF2-40B4-BE49-F238E27FC236}">
                <a16:creationId xmlns:a16="http://schemas.microsoft.com/office/drawing/2014/main" id="{B3DB8B6B-8C6A-D643-A23C-C83241BC21AF}"/>
              </a:ext>
            </a:extLst>
          </p:cNvPr>
          <p:cNvSpPr/>
          <p:nvPr/>
        </p:nvSpPr>
        <p:spPr>
          <a:xfrm>
            <a:off x="2499810" y="2278777"/>
            <a:ext cx="152400" cy="152400"/>
          </a:xfrm>
          <a:prstGeom prst="ellipse">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8" name="Title 7">
            <a:extLst>
              <a:ext uri="{FF2B5EF4-FFF2-40B4-BE49-F238E27FC236}">
                <a16:creationId xmlns:a16="http://schemas.microsoft.com/office/drawing/2014/main" id="{098D9DA6-9BB8-4149-A5F8-20865463FECB}"/>
              </a:ext>
            </a:extLst>
          </p:cNvPr>
          <p:cNvSpPr>
            <a:spLocks noGrp="1"/>
          </p:cNvSpPr>
          <p:nvPr>
            <p:ph type="title"/>
          </p:nvPr>
        </p:nvSpPr>
        <p:spPr/>
        <p:txBody>
          <a:bodyPr/>
          <a:lstStyle/>
          <a:p>
            <a:r>
              <a:rPr lang="en-US" dirty="0"/>
              <a:t>ALTSS-SOM</a:t>
            </a:r>
          </a:p>
        </p:txBody>
      </p:sp>
      <p:sp>
        <p:nvSpPr>
          <p:cNvPr id="9" name="Text Placeholder 8">
            <a:extLst>
              <a:ext uri="{FF2B5EF4-FFF2-40B4-BE49-F238E27FC236}">
                <a16:creationId xmlns:a16="http://schemas.microsoft.com/office/drawing/2014/main" id="{4ECC3126-E337-CA4B-9C08-FE71BE68F12B}"/>
              </a:ext>
            </a:extLst>
          </p:cNvPr>
          <p:cNvSpPr>
            <a:spLocks noGrp="1"/>
          </p:cNvSpPr>
          <p:nvPr>
            <p:ph type="body" idx="1"/>
          </p:nvPr>
        </p:nvSpPr>
        <p:spPr>
          <a:xfrm>
            <a:off x="343949" y="1200150"/>
            <a:ext cx="3424009" cy="518291"/>
          </a:xfrm>
        </p:spPr>
        <p:txBody>
          <a:bodyPr/>
          <a:lstStyle/>
          <a:p>
            <a:pPr marL="38100" indent="0">
              <a:buNone/>
            </a:pPr>
            <a:r>
              <a:rPr lang="en-US" dirty="0"/>
              <a:t>Node Duplication: when there are no new nodes to replace the first winner, and the map is not full</a:t>
            </a:r>
          </a:p>
        </p:txBody>
      </p:sp>
      <p:sp>
        <p:nvSpPr>
          <p:cNvPr id="4" name="Slide Number Placeholder 3">
            <a:extLst>
              <a:ext uri="{FF2B5EF4-FFF2-40B4-BE49-F238E27FC236}">
                <a16:creationId xmlns:a16="http://schemas.microsoft.com/office/drawing/2014/main" id="{2178A2A5-7268-E544-ABA9-2069B4E3BD53}"/>
              </a:ext>
            </a:extLst>
          </p:cNvPr>
          <p:cNvSpPr>
            <a:spLocks noGrp="1"/>
          </p:cNvSpPr>
          <p:nvPr>
            <p:ph type="sldNum" idx="12"/>
          </p:nvPr>
        </p:nvSpPr>
        <p:spPr/>
        <p:txBody>
          <a:bodyPr/>
          <a:lstStyle/>
          <a:p>
            <a:fld id="{00000000-1234-1234-1234-123412341234}" type="slidenum">
              <a:rPr lang="en" smtClean="0"/>
              <a:pPr/>
              <a:t>23</a:t>
            </a:fld>
            <a:endParaRPr lang="en"/>
          </a:p>
        </p:txBody>
      </p:sp>
      <p:sp>
        <p:nvSpPr>
          <p:cNvPr id="31" name="Estrela de 5 pontas 9">
            <a:extLst>
              <a:ext uri="{FF2B5EF4-FFF2-40B4-BE49-F238E27FC236}">
                <a16:creationId xmlns:a16="http://schemas.microsoft.com/office/drawing/2014/main" id="{1DD0BA4C-6AE0-294A-9022-D2FA8776A452}"/>
              </a:ext>
            </a:extLst>
          </p:cNvPr>
          <p:cNvSpPr/>
          <p:nvPr/>
        </p:nvSpPr>
        <p:spPr>
          <a:xfrm>
            <a:off x="2099424" y="2968133"/>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33" name="Estrela de 5 pontas 11">
            <a:extLst>
              <a:ext uri="{FF2B5EF4-FFF2-40B4-BE49-F238E27FC236}">
                <a16:creationId xmlns:a16="http://schemas.microsoft.com/office/drawing/2014/main" id="{AE00A91F-F7DA-304B-824B-0E8F526B3171}"/>
              </a:ext>
            </a:extLst>
          </p:cNvPr>
          <p:cNvSpPr/>
          <p:nvPr/>
        </p:nvSpPr>
        <p:spPr>
          <a:xfrm>
            <a:off x="2922113" y="2249007"/>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34" name="Estrela de 5 pontas 13">
            <a:extLst>
              <a:ext uri="{FF2B5EF4-FFF2-40B4-BE49-F238E27FC236}">
                <a16:creationId xmlns:a16="http://schemas.microsoft.com/office/drawing/2014/main" id="{01FE0DB6-06A5-9D48-B120-5FA41B485521}"/>
              </a:ext>
            </a:extLst>
          </p:cNvPr>
          <p:cNvSpPr/>
          <p:nvPr/>
        </p:nvSpPr>
        <p:spPr>
          <a:xfrm>
            <a:off x="3243726" y="2933383"/>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35" name="CaixaDeTexto 20">
            <a:extLst>
              <a:ext uri="{FF2B5EF4-FFF2-40B4-BE49-F238E27FC236}">
                <a16:creationId xmlns:a16="http://schemas.microsoft.com/office/drawing/2014/main" id="{15088B2A-6A40-4646-85DD-692B22746CBE}"/>
              </a:ext>
            </a:extLst>
          </p:cNvPr>
          <p:cNvSpPr txBox="1"/>
          <p:nvPr/>
        </p:nvSpPr>
        <p:spPr>
          <a:xfrm>
            <a:off x="2582360" y="2154953"/>
            <a:ext cx="533400" cy="369332"/>
          </a:xfrm>
          <a:prstGeom prst="rect">
            <a:avLst/>
          </a:prstGeom>
          <a:noFill/>
        </p:spPr>
        <p:txBody>
          <a:bodyPr wrap="square" rtlCol="0">
            <a:spAutoFit/>
          </a:bodyPr>
          <a:lstStyle/>
          <a:p>
            <a:r>
              <a:rPr lang="pt-BR" sz="1800" b="1" dirty="0"/>
              <a:t>x</a:t>
            </a:r>
            <a:r>
              <a:rPr lang="pt-BR" sz="1800" b="1" baseline="-25000" dirty="0"/>
              <a:t>i</a:t>
            </a:r>
          </a:p>
        </p:txBody>
      </p:sp>
      <p:cxnSp>
        <p:nvCxnSpPr>
          <p:cNvPr id="37" name="Conector reto 6">
            <a:extLst>
              <a:ext uri="{FF2B5EF4-FFF2-40B4-BE49-F238E27FC236}">
                <a16:creationId xmlns:a16="http://schemas.microsoft.com/office/drawing/2014/main" id="{1F3E8617-37A6-9949-9212-854ECD590F62}"/>
              </a:ext>
            </a:extLst>
          </p:cNvPr>
          <p:cNvCxnSpPr>
            <a:cxnSpLocks/>
            <a:stCxn id="39" idx="4"/>
            <a:endCxn id="31" idx="1"/>
          </p:cNvCxnSpPr>
          <p:nvPr/>
        </p:nvCxnSpPr>
        <p:spPr>
          <a:xfrm flipV="1">
            <a:off x="1496149" y="3055451"/>
            <a:ext cx="603275" cy="13177"/>
          </a:xfrm>
          <a:prstGeom prst="line">
            <a:avLst/>
          </a:prstGeom>
          <a:ln>
            <a:prstDash val="sysDot"/>
          </a:ln>
        </p:spPr>
        <p:style>
          <a:lnRef idx="3">
            <a:schemeClr val="accent1"/>
          </a:lnRef>
          <a:fillRef idx="0">
            <a:schemeClr val="accent1"/>
          </a:fillRef>
          <a:effectRef idx="2">
            <a:schemeClr val="accent1"/>
          </a:effectRef>
          <a:fontRef idx="minor">
            <a:schemeClr val="tx1"/>
          </a:fontRef>
        </p:style>
      </p:cxnSp>
      <p:sp>
        <p:nvSpPr>
          <p:cNvPr id="39" name="Estrela de 5 pontas 9">
            <a:extLst>
              <a:ext uri="{FF2B5EF4-FFF2-40B4-BE49-F238E27FC236}">
                <a16:creationId xmlns:a16="http://schemas.microsoft.com/office/drawing/2014/main" id="{39298D9A-4DB0-3049-8DFD-95D4CAB87B1A}"/>
              </a:ext>
            </a:extLst>
          </p:cNvPr>
          <p:cNvSpPr/>
          <p:nvPr/>
        </p:nvSpPr>
        <p:spPr>
          <a:xfrm>
            <a:off x="1267548" y="2981310"/>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41" name="Chave direita 15">
            <a:extLst>
              <a:ext uri="{FF2B5EF4-FFF2-40B4-BE49-F238E27FC236}">
                <a16:creationId xmlns:a16="http://schemas.microsoft.com/office/drawing/2014/main" id="{B91A5607-595A-AD4C-9318-4D1C8135606A}"/>
              </a:ext>
            </a:extLst>
          </p:cNvPr>
          <p:cNvSpPr/>
          <p:nvPr/>
        </p:nvSpPr>
        <p:spPr>
          <a:xfrm rot="16200000">
            <a:off x="2743063" y="1845918"/>
            <a:ext cx="164975" cy="55312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pt-BR" sz="1800"/>
          </a:p>
        </p:txBody>
      </p:sp>
      <p:sp>
        <p:nvSpPr>
          <p:cNvPr id="48" name="Estrela de 5 pontas 13">
            <a:extLst>
              <a:ext uri="{FF2B5EF4-FFF2-40B4-BE49-F238E27FC236}">
                <a16:creationId xmlns:a16="http://schemas.microsoft.com/office/drawing/2014/main" id="{E2A0572F-1EE3-474C-BD2A-9012C46C7042}"/>
              </a:ext>
            </a:extLst>
          </p:cNvPr>
          <p:cNvSpPr/>
          <p:nvPr/>
        </p:nvSpPr>
        <p:spPr>
          <a:xfrm>
            <a:off x="2904415" y="3270028"/>
            <a:ext cx="228600" cy="228600"/>
          </a:xfrm>
          <a:prstGeom prst="star5">
            <a:avLst/>
          </a:prstGeom>
          <a:solidFill>
            <a:schemeClr val="accent5">
              <a:lumMod val="75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1800"/>
          </a:p>
        </p:txBody>
      </p:sp>
      <p:sp>
        <p:nvSpPr>
          <p:cNvPr id="50" name="TextBox 49">
            <a:extLst>
              <a:ext uri="{FF2B5EF4-FFF2-40B4-BE49-F238E27FC236}">
                <a16:creationId xmlns:a16="http://schemas.microsoft.com/office/drawing/2014/main" id="{7330C0D3-2392-094F-9B6B-B5476588C83F}"/>
              </a:ext>
            </a:extLst>
          </p:cNvPr>
          <p:cNvSpPr txBox="1"/>
          <p:nvPr/>
        </p:nvSpPr>
        <p:spPr>
          <a:xfrm>
            <a:off x="2706179" y="2108892"/>
            <a:ext cx="441146" cy="553998"/>
          </a:xfrm>
          <a:prstGeom prst="rect">
            <a:avLst/>
          </a:prstGeom>
          <a:noFill/>
        </p:spPr>
        <p:txBody>
          <a:bodyPr wrap="none" rtlCol="0">
            <a:spAutoFit/>
          </a:bodyPr>
          <a:lstStyle/>
          <a:p>
            <a:r>
              <a:rPr lang="en-US" sz="3000" b="1" dirty="0">
                <a:solidFill>
                  <a:srgbClr val="FF9300"/>
                </a:solidFill>
              </a:rPr>
              <a:t>X</a:t>
            </a:r>
          </a:p>
        </p:txBody>
      </p:sp>
      <p:sp>
        <p:nvSpPr>
          <p:cNvPr id="51" name="Estrela de 5 pontas 13">
            <a:extLst>
              <a:ext uri="{FF2B5EF4-FFF2-40B4-BE49-F238E27FC236}">
                <a16:creationId xmlns:a16="http://schemas.microsoft.com/office/drawing/2014/main" id="{76B63A95-5E4A-604C-A23D-265145290695}"/>
              </a:ext>
            </a:extLst>
          </p:cNvPr>
          <p:cNvSpPr/>
          <p:nvPr/>
        </p:nvSpPr>
        <p:spPr>
          <a:xfrm>
            <a:off x="893625" y="4447862"/>
            <a:ext cx="228600" cy="228600"/>
          </a:xfrm>
          <a:prstGeom prst="star5">
            <a:avLst/>
          </a:prstGeom>
          <a:solidFill>
            <a:schemeClr val="accent5">
              <a:lumMod val="75000"/>
            </a:schemeClr>
          </a:solidFill>
          <a:ln>
            <a:solidFill>
              <a:schemeClr val="accent5">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pt-BR" sz="1800"/>
          </a:p>
        </p:txBody>
      </p:sp>
      <p:sp>
        <p:nvSpPr>
          <p:cNvPr id="52" name="Estrela de 5 pontas 11">
            <a:extLst>
              <a:ext uri="{FF2B5EF4-FFF2-40B4-BE49-F238E27FC236}">
                <a16:creationId xmlns:a16="http://schemas.microsoft.com/office/drawing/2014/main" id="{3EF1B976-9F81-0445-A800-F02F80F1F7BB}"/>
              </a:ext>
            </a:extLst>
          </p:cNvPr>
          <p:cNvSpPr/>
          <p:nvPr/>
        </p:nvSpPr>
        <p:spPr>
          <a:xfrm>
            <a:off x="893625" y="4116106"/>
            <a:ext cx="228600" cy="228600"/>
          </a:xfrm>
          <a:prstGeom prst="star5">
            <a:avLst/>
          </a:pr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sz="1800"/>
          </a:p>
        </p:txBody>
      </p:sp>
      <p:sp>
        <p:nvSpPr>
          <p:cNvPr id="53" name="Estrela de 5 pontas 9">
            <a:extLst>
              <a:ext uri="{FF2B5EF4-FFF2-40B4-BE49-F238E27FC236}">
                <a16:creationId xmlns:a16="http://schemas.microsoft.com/office/drawing/2014/main" id="{6CE11E01-C966-4A40-AC7A-5001B78B5463}"/>
              </a:ext>
            </a:extLst>
          </p:cNvPr>
          <p:cNvSpPr/>
          <p:nvPr/>
        </p:nvSpPr>
        <p:spPr>
          <a:xfrm>
            <a:off x="893625" y="3768914"/>
            <a:ext cx="228600" cy="228600"/>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cxnSp>
        <p:nvCxnSpPr>
          <p:cNvPr id="54" name="Straight Arrow Connector 53">
            <a:extLst>
              <a:ext uri="{FF2B5EF4-FFF2-40B4-BE49-F238E27FC236}">
                <a16:creationId xmlns:a16="http://schemas.microsoft.com/office/drawing/2014/main" id="{5F899477-D045-9645-8327-478F03B6C1DC}"/>
              </a:ext>
            </a:extLst>
          </p:cNvPr>
          <p:cNvCxnSpPr/>
          <p:nvPr/>
        </p:nvCxnSpPr>
        <p:spPr>
          <a:xfrm>
            <a:off x="1191650" y="3883535"/>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EB9A1729-D940-AA45-94EE-8499E2F722A7}"/>
              </a:ext>
            </a:extLst>
          </p:cNvPr>
          <p:cNvCxnSpPr/>
          <p:nvPr/>
        </p:nvCxnSpPr>
        <p:spPr>
          <a:xfrm>
            <a:off x="1191650" y="4212664"/>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43F0BF55-F383-8C45-BAAA-90EB029D03D7}"/>
              </a:ext>
            </a:extLst>
          </p:cNvPr>
          <p:cNvCxnSpPr/>
          <p:nvPr/>
        </p:nvCxnSpPr>
        <p:spPr>
          <a:xfrm>
            <a:off x="1195524" y="4541922"/>
            <a:ext cx="2057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14ED8573-FB8C-814C-A108-A7D4205D5E36}"/>
              </a:ext>
            </a:extLst>
          </p:cNvPr>
          <p:cNvSpPr txBox="1"/>
          <p:nvPr/>
        </p:nvSpPr>
        <p:spPr>
          <a:xfrm>
            <a:off x="1453247" y="3744715"/>
            <a:ext cx="1249060" cy="253916"/>
          </a:xfrm>
          <a:prstGeom prst="rect">
            <a:avLst/>
          </a:prstGeom>
          <a:noFill/>
        </p:spPr>
        <p:txBody>
          <a:bodyPr wrap="none" rtlCol="0">
            <a:spAutoFit/>
          </a:bodyPr>
          <a:lstStyle/>
          <a:p>
            <a:r>
              <a:rPr lang="en-US" sz="1050" dirty="0"/>
              <a:t>Nodes of Class 1 </a:t>
            </a:r>
          </a:p>
        </p:txBody>
      </p:sp>
      <p:sp>
        <p:nvSpPr>
          <p:cNvPr id="65" name="TextBox 64">
            <a:extLst>
              <a:ext uri="{FF2B5EF4-FFF2-40B4-BE49-F238E27FC236}">
                <a16:creationId xmlns:a16="http://schemas.microsoft.com/office/drawing/2014/main" id="{251039C0-264C-9B4E-A6E5-EFE75969B530}"/>
              </a:ext>
            </a:extLst>
          </p:cNvPr>
          <p:cNvSpPr txBox="1"/>
          <p:nvPr/>
        </p:nvSpPr>
        <p:spPr>
          <a:xfrm>
            <a:off x="1453246" y="4074164"/>
            <a:ext cx="1249060" cy="253916"/>
          </a:xfrm>
          <a:prstGeom prst="rect">
            <a:avLst/>
          </a:prstGeom>
          <a:noFill/>
        </p:spPr>
        <p:txBody>
          <a:bodyPr wrap="none" rtlCol="0">
            <a:spAutoFit/>
          </a:bodyPr>
          <a:lstStyle/>
          <a:p>
            <a:r>
              <a:rPr lang="en-US" sz="1050" dirty="0"/>
              <a:t>Nodes of Class 2 </a:t>
            </a:r>
          </a:p>
        </p:txBody>
      </p:sp>
      <p:sp>
        <p:nvSpPr>
          <p:cNvPr id="66" name="TextBox 65">
            <a:extLst>
              <a:ext uri="{FF2B5EF4-FFF2-40B4-BE49-F238E27FC236}">
                <a16:creationId xmlns:a16="http://schemas.microsoft.com/office/drawing/2014/main" id="{EE344F87-3B2B-464F-84AE-1A868D4490DF}"/>
              </a:ext>
            </a:extLst>
          </p:cNvPr>
          <p:cNvSpPr txBox="1"/>
          <p:nvPr/>
        </p:nvSpPr>
        <p:spPr>
          <a:xfrm>
            <a:off x="1453245" y="4403614"/>
            <a:ext cx="1754006" cy="253916"/>
          </a:xfrm>
          <a:prstGeom prst="rect">
            <a:avLst/>
          </a:prstGeom>
          <a:noFill/>
        </p:spPr>
        <p:txBody>
          <a:bodyPr wrap="none" rtlCol="0">
            <a:spAutoFit/>
          </a:bodyPr>
          <a:lstStyle/>
          <a:p>
            <a:r>
              <a:rPr lang="en-US" sz="1050" dirty="0"/>
              <a:t>Nodes of Undefined Class</a:t>
            </a:r>
          </a:p>
        </p:txBody>
      </p:sp>
      <p:sp>
        <p:nvSpPr>
          <p:cNvPr id="68" name="Chave direita 14">
            <a:extLst>
              <a:ext uri="{FF2B5EF4-FFF2-40B4-BE49-F238E27FC236}">
                <a16:creationId xmlns:a16="http://schemas.microsoft.com/office/drawing/2014/main" id="{64C187B5-0B06-9B4C-8DD9-6163DC54E152}"/>
              </a:ext>
            </a:extLst>
          </p:cNvPr>
          <p:cNvSpPr/>
          <p:nvPr/>
        </p:nvSpPr>
        <p:spPr>
          <a:xfrm rot="1652872" flipH="1">
            <a:off x="2044808" y="2208522"/>
            <a:ext cx="183232" cy="808314"/>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pt-BR" sz="1800"/>
          </a:p>
        </p:txBody>
      </p:sp>
      <p:pic>
        <p:nvPicPr>
          <p:cNvPr id="2" name="Picture 1">
            <a:extLst>
              <a:ext uri="{FF2B5EF4-FFF2-40B4-BE49-F238E27FC236}">
                <a16:creationId xmlns:a16="http://schemas.microsoft.com/office/drawing/2014/main" id="{5C5ADAC2-0E63-D247-985D-9CFDDFB0E98E}"/>
              </a:ext>
            </a:extLst>
          </p:cNvPr>
          <p:cNvPicPr>
            <a:picLocks noChangeAspect="1"/>
          </p:cNvPicPr>
          <p:nvPr/>
        </p:nvPicPr>
        <p:blipFill rotWithShape="1">
          <a:blip r:embed="rId3"/>
          <a:srcRect l="871" r="1709"/>
          <a:stretch/>
        </p:blipFill>
        <p:spPr>
          <a:xfrm>
            <a:off x="3873422" y="879219"/>
            <a:ext cx="5270578" cy="3556000"/>
          </a:xfrm>
          <a:prstGeom prst="rect">
            <a:avLst/>
          </a:prstGeom>
        </p:spPr>
      </p:pic>
      <p:sp>
        <p:nvSpPr>
          <p:cNvPr id="55" name="Estrela de 5 pontas 9">
            <a:extLst>
              <a:ext uri="{FF2B5EF4-FFF2-40B4-BE49-F238E27FC236}">
                <a16:creationId xmlns:a16="http://schemas.microsoft.com/office/drawing/2014/main" id="{E6B9278A-63AD-6545-8006-2BF2676F36DE}"/>
              </a:ext>
            </a:extLst>
          </p:cNvPr>
          <p:cNvSpPr/>
          <p:nvPr/>
        </p:nvSpPr>
        <p:spPr>
          <a:xfrm>
            <a:off x="2897978" y="2232832"/>
            <a:ext cx="228600" cy="229668"/>
          </a:xfrm>
          <a:prstGeom prst="star5">
            <a:avLst/>
          </a:prstGeom>
          <a:solidFill>
            <a:schemeClr val="tx2">
              <a:lumMod val="25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800"/>
          </a:p>
        </p:txBody>
      </p:sp>
      <p:sp>
        <p:nvSpPr>
          <p:cNvPr id="36" name="Frame 35">
            <a:extLst>
              <a:ext uri="{FF2B5EF4-FFF2-40B4-BE49-F238E27FC236}">
                <a16:creationId xmlns:a16="http://schemas.microsoft.com/office/drawing/2014/main" id="{A487FF57-FB93-7F47-9962-50ADFF11BAD3}"/>
              </a:ext>
            </a:extLst>
          </p:cNvPr>
          <p:cNvSpPr/>
          <p:nvPr/>
        </p:nvSpPr>
        <p:spPr>
          <a:xfrm>
            <a:off x="3848431" y="3075795"/>
            <a:ext cx="5295569" cy="857250"/>
          </a:xfrm>
          <a:prstGeom prst="frame">
            <a:avLst>
              <a:gd name="adj1" fmla="val 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063A2799-9554-4349-9FF2-B6D364CB21FA}"/>
              </a:ext>
            </a:extLst>
          </p:cNvPr>
          <p:cNvSpPr/>
          <p:nvPr/>
        </p:nvSpPr>
        <p:spPr>
          <a:xfrm>
            <a:off x="3848431" y="1081472"/>
            <a:ext cx="5295569" cy="370482"/>
          </a:xfrm>
          <a:prstGeom prst="frame">
            <a:avLst>
              <a:gd name="adj1" fmla="val 19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701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blinds(horizontal)">
                                      <p:cBhvr>
                                        <p:cTn id="10" dur="500"/>
                                        <p:tgtEl>
                                          <p:spTgt spid="32"/>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linds(horizontal)">
                                      <p:cBhvr>
                                        <p:cTn id="13" dur="500"/>
                                        <p:tgtEl>
                                          <p:spTgt spid="3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par>
                                <p:cTn id="20" presetID="3" presetClass="entr" presetSubtype="1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par>
                                <p:cTn id="23" presetID="3" presetClass="entr" presetSubtype="1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linds(horizontal)">
                                      <p:cBhvr>
                                        <p:cTn id="25" dur="500"/>
                                        <p:tgtEl>
                                          <p:spTgt spid="3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blinds(horizontal)">
                                      <p:cBhvr>
                                        <p:cTn id="28" dur="500"/>
                                        <p:tgtEl>
                                          <p:spTgt spid="39"/>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blinds(horizontal)">
                                      <p:cBhvr>
                                        <p:cTn id="34" dur="500"/>
                                        <p:tgtEl>
                                          <p:spTgt spid="51"/>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blinds(horizontal)">
                                      <p:cBhvr>
                                        <p:cTn id="37" dur="500"/>
                                        <p:tgtEl>
                                          <p:spTgt spid="5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blinds(horizontal)">
                                      <p:cBhvr>
                                        <p:cTn id="40" dur="500"/>
                                        <p:tgtEl>
                                          <p:spTgt spid="53"/>
                                        </p:tgtEl>
                                      </p:cBhvr>
                                    </p:animEffect>
                                  </p:childTnLst>
                                </p:cTn>
                              </p:par>
                              <p:par>
                                <p:cTn id="41" presetID="3"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linds(horizontal)">
                                      <p:cBhvr>
                                        <p:cTn id="43" dur="500"/>
                                        <p:tgtEl>
                                          <p:spTgt spid="54"/>
                                        </p:tgtEl>
                                      </p:cBhvr>
                                    </p:animEffect>
                                  </p:childTnLst>
                                </p:cTn>
                              </p:par>
                              <p:par>
                                <p:cTn id="44" presetID="3" presetClass="entr" presetSubtype="10" fill="hold"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blinds(horizontal)">
                                      <p:cBhvr>
                                        <p:cTn id="46" dur="500"/>
                                        <p:tgtEl>
                                          <p:spTgt spid="62"/>
                                        </p:tgtEl>
                                      </p:cBhvr>
                                    </p:animEffect>
                                  </p:childTnLst>
                                </p:cTn>
                              </p:par>
                              <p:par>
                                <p:cTn id="47" presetID="3" presetClass="entr" presetSubtype="1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blinds(horizontal)">
                                      <p:cBhvr>
                                        <p:cTn id="49" dur="500"/>
                                        <p:tgtEl>
                                          <p:spTgt spid="6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blinds(horizontal)">
                                      <p:cBhvr>
                                        <p:cTn id="52" dur="500"/>
                                        <p:tgtEl>
                                          <p:spTgt spid="64"/>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blinds(horizontal)">
                                      <p:cBhvr>
                                        <p:cTn id="55" dur="500"/>
                                        <p:tgtEl>
                                          <p:spTgt spid="65"/>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blinds(horizontal)">
                                      <p:cBhvr>
                                        <p:cTn id="58" dur="500"/>
                                        <p:tgtEl>
                                          <p:spTgt spid="66"/>
                                        </p:tgtEl>
                                      </p:cBhvr>
                                    </p:animEffect>
                                  </p:childTnLst>
                                </p:cTn>
                              </p:par>
                            </p:childTnLst>
                          </p:cTn>
                        </p:par>
                      </p:childTnLst>
                    </p:cTn>
                  </p:par>
                  <p:par>
                    <p:cTn id="59" fill="hold">
                      <p:stCondLst>
                        <p:cond delay="indefinite"/>
                      </p:stCondLst>
                      <p:childTnLst>
                        <p:par>
                          <p:cTn id="60" fill="hold">
                            <p:stCondLst>
                              <p:cond delay="0"/>
                            </p:stCondLst>
                            <p:childTnLst>
                              <p:par>
                                <p:cTn id="61" presetID="26" presetClass="emph" presetSubtype="0" fill="hold" grpId="0" nodeType="clickEffect">
                                  <p:stCondLst>
                                    <p:cond delay="0"/>
                                  </p:stCondLst>
                                  <p:childTnLst>
                                    <p:animEffect transition="out" filter="fade">
                                      <p:cBhvr>
                                        <p:cTn id="62" dur="500" tmFilter="0, 0; .2, .5; .8, .5; 1, 0"/>
                                        <p:tgtEl>
                                          <p:spTgt spid="32"/>
                                        </p:tgtEl>
                                      </p:cBhvr>
                                    </p:animEffect>
                                    <p:animScale>
                                      <p:cBhvr>
                                        <p:cTn id="63" dur="250" autoRev="1" fill="hold"/>
                                        <p:tgtEl>
                                          <p:spTgt spid="32"/>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childTnLst>
                                </p:cTn>
                              </p:par>
                              <p:par>
                                <p:cTn id="72" presetID="8" presetClass="emph" presetSubtype="0" fill="hold" grpId="0" nodeType="withEffect">
                                  <p:stCondLst>
                                    <p:cond delay="0"/>
                                  </p:stCondLst>
                                  <p:childTnLst>
                                    <p:animRot by="5400000">
                                      <p:cBhvr>
                                        <p:cTn id="73" dur="500" fill="hold"/>
                                        <p:tgtEl>
                                          <p:spTgt spid="33"/>
                                        </p:tgtEl>
                                        <p:attrNameLst>
                                          <p:attrName>r</p:attrName>
                                        </p:attrNameLst>
                                      </p:cBhvr>
                                    </p:animRo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41"/>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50"/>
                                        </p:tgtEl>
                                        <p:attrNameLst>
                                          <p:attrName>style.visibility</p:attrName>
                                        </p:attrNameLst>
                                      </p:cBhvr>
                                      <p:to>
                                        <p:strVal val="hidden"/>
                                      </p:to>
                                    </p:set>
                                  </p:childTnLst>
                                </p:cTn>
                              </p:par>
                            </p:childTnLst>
                          </p:cTn>
                        </p:par>
                        <p:par>
                          <p:cTn id="84" fill="hold">
                            <p:stCondLst>
                              <p:cond delay="0"/>
                            </p:stCondLst>
                            <p:childTnLst>
                              <p:par>
                                <p:cTn id="85" presetID="3" presetClass="entr" presetSubtype="10" fill="hold" grpId="2" nodeType="after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blinds(horizontal)">
                                      <p:cBhvr>
                                        <p:cTn id="87" dur="500"/>
                                        <p:tgtEl>
                                          <p:spTgt spid="68"/>
                                        </p:tgtEl>
                                      </p:cBhvr>
                                    </p:animEffect>
                                  </p:childTnLst>
                                </p:cTn>
                              </p:par>
                              <p:par>
                                <p:cTn id="88" presetID="1" presetClass="entr" presetSubtype="0"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3"/>
                                        </p:tgtEl>
                                        <p:attrNameLst>
                                          <p:attrName>style.visibility</p:attrName>
                                        </p:attrNameLst>
                                      </p:cBhvr>
                                      <p:to>
                                        <p:strVal val="visible"/>
                                      </p:to>
                                    </p:set>
                                  </p:childTnLst>
                                </p:cTn>
                              </p:par>
                              <p:par>
                                <p:cTn id="92" presetID="8" presetClass="emph" presetSubtype="0" fill="hold" grpId="0" nodeType="withEffect">
                                  <p:stCondLst>
                                    <p:cond delay="0"/>
                                  </p:stCondLst>
                                  <p:childTnLst>
                                    <p:animRot by="5400000">
                                      <p:cBhvr>
                                        <p:cTn id="93" dur="500" fill="hold"/>
                                        <p:tgtEl>
                                          <p:spTgt spid="31"/>
                                        </p:tgtEl>
                                        <p:attrNameLst>
                                          <p:attrName>r</p:attrName>
                                        </p:attrNameLst>
                                      </p:cBhvr>
                                    </p:animRo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2" nodeType="clickEffect">
                                  <p:stCondLst>
                                    <p:cond delay="0"/>
                                  </p:stCondLst>
                                  <p:childTnLst>
                                    <p:set>
                                      <p:cBhvr>
                                        <p:cTn id="97" dur="1" fill="hold">
                                          <p:stCondLst>
                                            <p:cond delay="0"/>
                                          </p:stCondLst>
                                        </p:cTn>
                                        <p:tgtEl>
                                          <p:spTgt spid="32"/>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5"/>
                                        </p:tgtEl>
                                        <p:attrNameLst>
                                          <p:attrName>style.visibility</p:attrName>
                                        </p:attrNameLst>
                                      </p:cBhvr>
                                      <p:to>
                                        <p:strVal val="hidden"/>
                                      </p:to>
                                    </p:set>
                                  </p:childTnLst>
                                </p:cTn>
                              </p:par>
                              <p:par>
                                <p:cTn id="100" presetID="1" presetClass="entr" presetSubtype="0" fill="hold" grpId="0" nodeType="withEffect">
                                  <p:stCondLst>
                                    <p:cond delay="0"/>
                                  </p:stCondLst>
                                  <p:childTnLst>
                                    <p:set>
                                      <p:cBhvr>
                                        <p:cTn id="101" dur="1" fill="hold">
                                          <p:stCondLst>
                                            <p:cond delay="0"/>
                                          </p:stCondLst>
                                        </p:cTn>
                                        <p:tgtEl>
                                          <p:spTgt spid="68"/>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68"/>
                                        </p:tgtEl>
                                        <p:attrNameLst>
                                          <p:attrName>style.visibility</p:attrName>
                                        </p:attrNameLst>
                                      </p:cBhvr>
                                      <p:to>
                                        <p:strVal val="hidden"/>
                                      </p:to>
                                    </p:set>
                                  </p:childTnLst>
                                </p:cTn>
                              </p:par>
                              <p:par>
                                <p:cTn id="104" presetID="3" presetClass="exit" presetSubtype="10" fill="hold" grpId="2" nodeType="withEffect">
                                  <p:stCondLst>
                                    <p:cond delay="0"/>
                                  </p:stCondLst>
                                  <p:childTnLst>
                                    <p:animEffect transition="out" filter="blinds(horizontal)">
                                      <p:cBhvr>
                                        <p:cTn id="105" dur="500"/>
                                        <p:tgtEl>
                                          <p:spTgt spid="50"/>
                                        </p:tgtEl>
                                      </p:cBhvr>
                                    </p:animEffect>
                                    <p:set>
                                      <p:cBhvr>
                                        <p:cTn id="106" dur="1" fill="hold">
                                          <p:stCondLst>
                                            <p:cond delay="499"/>
                                          </p:stCondLst>
                                        </p:cTn>
                                        <p:tgtEl>
                                          <p:spTgt spid="50"/>
                                        </p:tgtEl>
                                        <p:attrNameLst>
                                          <p:attrName>style.visibility</p:attrName>
                                        </p:attrNameLst>
                                      </p:cBhvr>
                                      <p:to>
                                        <p:strVal val="hidden"/>
                                      </p:to>
                                    </p:set>
                                  </p:childTnLst>
                                </p:cTn>
                              </p:par>
                              <p:par>
                                <p:cTn id="107" presetID="3" presetClass="entr" presetSubtype="1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blinds(horizontal)">
                                      <p:cBhvr>
                                        <p:cTn id="10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2" grpId="2" animBg="1"/>
      <p:bldP spid="31" grpId="0" animBg="1"/>
      <p:bldP spid="31" grpId="1" animBg="1"/>
      <p:bldP spid="33" grpId="0" animBg="1"/>
      <p:bldP spid="33" grpId="1" animBg="1"/>
      <p:bldP spid="34" grpId="0" animBg="1"/>
      <p:bldP spid="35" grpId="0"/>
      <p:bldP spid="35" grpId="1"/>
      <p:bldP spid="39" grpId="0" animBg="1"/>
      <p:bldP spid="41" grpId="0" animBg="1"/>
      <p:bldP spid="41" grpId="1" animBg="1"/>
      <p:bldP spid="48" grpId="0" animBg="1"/>
      <p:bldP spid="50" grpId="0"/>
      <p:bldP spid="50" grpId="1"/>
      <p:bldP spid="50" grpId="2"/>
      <p:bldP spid="51" grpId="0" animBg="1"/>
      <p:bldP spid="52" grpId="0" animBg="1"/>
      <p:bldP spid="53" grpId="0" animBg="1"/>
      <p:bldP spid="64" grpId="0"/>
      <p:bldP spid="65" grpId="0"/>
      <p:bldP spid="66" grpId="0"/>
      <p:bldP spid="68" grpId="0" animBg="1"/>
      <p:bldP spid="68" grpId="1" animBg="1"/>
      <p:bldP spid="68" grpId="2" animBg="1"/>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700" y="1373588"/>
            <a:ext cx="7793100"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b="1" dirty="0">
                <a:solidFill>
                  <a:schemeClr val="accent1">
                    <a:lumMod val="75000"/>
                  </a:schemeClr>
                </a:solidFill>
              </a:rPr>
              <a:t>Clustering</a:t>
            </a:r>
            <a:r>
              <a:rPr lang="en-US" sz="1800" dirty="0">
                <a:solidFill>
                  <a:schemeClr val="accent1">
                    <a:lumMod val="75000"/>
                  </a:schemeClr>
                </a:solidFill>
              </a:rPr>
              <a:t> and </a:t>
            </a:r>
            <a:r>
              <a:rPr lang="en-US" sz="1800" b="1" dirty="0">
                <a:solidFill>
                  <a:schemeClr val="accent1">
                    <a:lumMod val="75000"/>
                  </a:schemeClr>
                </a:solidFill>
              </a:rPr>
              <a:t>Classification</a:t>
            </a:r>
            <a:r>
              <a:rPr lang="en-US" sz="1800" dirty="0">
                <a:solidFill>
                  <a:schemeClr val="accent1">
                    <a:lumMod val="75000"/>
                  </a:schemeClr>
                </a:solidFill>
              </a:rPr>
              <a:t>:</a:t>
            </a:r>
          </a:p>
          <a:p>
            <a:pPr marL="414338" indent="-385763" algn="just">
              <a:buFont typeface="Arial" panose="020B0604020202020204" pitchFamily="34" charset="0"/>
              <a:buChar char="•"/>
            </a:pPr>
            <a:endParaRPr lang="en-US" sz="1800" dirty="0">
              <a:solidFill>
                <a:schemeClr val="accent1">
                  <a:lumMod val="75000"/>
                </a:schemeClr>
              </a:solidFill>
            </a:endParaRPr>
          </a:p>
          <a:p>
            <a:pPr marL="871538" lvl="1" indent="-385763" algn="just">
              <a:buFont typeface="Arial" panose="020B0604020202020204" pitchFamily="34" charset="0"/>
              <a:buChar char="•"/>
            </a:pPr>
            <a:r>
              <a:rPr lang="en-US" sz="1800" b="1" dirty="0">
                <a:solidFill>
                  <a:schemeClr val="accent1">
                    <a:lumMod val="75000"/>
                  </a:schemeClr>
                </a:solidFill>
              </a:rPr>
              <a:t>All</a:t>
            </a:r>
            <a:r>
              <a:rPr lang="en-US" sz="1800" dirty="0">
                <a:solidFill>
                  <a:schemeClr val="accent1">
                    <a:lumMod val="75000"/>
                  </a:schemeClr>
                </a:solidFill>
              </a:rPr>
              <a:t> the nodes labeled;</a:t>
            </a:r>
          </a:p>
          <a:p>
            <a:pPr marL="871538" lvl="1" indent="-385763" algn="just">
              <a:buFont typeface="Arial" panose="020B0604020202020204" pitchFamily="34" charset="0"/>
              <a:buChar char="•"/>
            </a:pPr>
            <a:endParaRPr lang="en-US" sz="1800" dirty="0">
              <a:solidFill>
                <a:schemeClr val="accent1">
                  <a:lumMod val="75000"/>
                </a:schemeClr>
              </a:solidFill>
            </a:endParaRPr>
          </a:p>
          <a:p>
            <a:pPr marL="871538" lvl="1" indent="-385763" algn="just">
              <a:buFont typeface="Arial" panose="020B0604020202020204" pitchFamily="34" charset="0"/>
              <a:buChar char="•"/>
            </a:pPr>
            <a:r>
              <a:rPr lang="en-US" sz="1800" b="1" dirty="0">
                <a:solidFill>
                  <a:schemeClr val="accent1">
                    <a:lumMod val="75000"/>
                  </a:schemeClr>
                </a:solidFill>
              </a:rPr>
              <a:t>Some</a:t>
            </a:r>
            <a:r>
              <a:rPr lang="en-US" sz="1800" dirty="0">
                <a:solidFill>
                  <a:schemeClr val="accent1">
                    <a:lumMod val="75000"/>
                  </a:schemeClr>
                </a:solidFill>
              </a:rPr>
              <a:t> nodes labeled;</a:t>
            </a:r>
          </a:p>
          <a:p>
            <a:pPr marL="871538" lvl="1" indent="-385763" algn="just">
              <a:buFont typeface="Arial" panose="020B0604020202020204" pitchFamily="34" charset="0"/>
              <a:buChar char="•"/>
            </a:pPr>
            <a:endParaRPr lang="en-US" sz="1800" dirty="0">
              <a:solidFill>
                <a:schemeClr val="accent1">
                  <a:lumMod val="75000"/>
                </a:schemeClr>
              </a:solidFill>
            </a:endParaRPr>
          </a:p>
          <a:p>
            <a:pPr marL="871538" lvl="1" indent="-385763" algn="just">
              <a:buFont typeface="Arial" panose="020B0604020202020204" pitchFamily="34" charset="0"/>
              <a:buChar char="•"/>
            </a:pPr>
            <a:r>
              <a:rPr lang="en-US" sz="1800" b="1" dirty="0">
                <a:solidFill>
                  <a:schemeClr val="accent1">
                    <a:lumMod val="75000"/>
                  </a:schemeClr>
                </a:solidFill>
              </a:rPr>
              <a:t>No</a:t>
            </a:r>
            <a:r>
              <a:rPr lang="en-US" sz="1800" dirty="0">
                <a:solidFill>
                  <a:schemeClr val="accent1">
                    <a:lumMod val="75000"/>
                  </a:schemeClr>
                </a:solidFill>
              </a:rPr>
              <a:t> nodes labeled.</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24</a:t>
            </a:fld>
            <a:endParaRPr/>
          </a:p>
        </p:txBody>
      </p:sp>
      <p:sp>
        <p:nvSpPr>
          <p:cNvPr id="5" name="Title 7">
            <a:extLst>
              <a:ext uri="{FF2B5EF4-FFF2-40B4-BE49-F238E27FC236}">
                <a16:creationId xmlns:a16="http://schemas.microsoft.com/office/drawing/2014/main" id="{4F670BDC-7F41-AF4A-991E-A8759BAAF1D8}"/>
              </a:ext>
            </a:extLst>
          </p:cNvPr>
          <p:cNvSpPr txBox="1">
            <a:spLocks/>
          </p:cNvSpPr>
          <p:nvPr/>
        </p:nvSpPr>
        <p:spPr>
          <a:xfrm>
            <a:off x="1046100" y="358388"/>
            <a:ext cx="6462600" cy="85725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7ABBC"/>
              </a:buClr>
              <a:buSzPts val="3600"/>
              <a:buFont typeface="Raleway"/>
              <a:buNone/>
              <a:defRPr sz="3600" b="1" i="0" u="none" strike="noStrike" cap="none">
                <a:solidFill>
                  <a:schemeClr val="accent3">
                    <a:lumMod val="50000"/>
                  </a:schemeClr>
                </a:solidFill>
                <a:latin typeface="Raleway"/>
                <a:ea typeface="Raleway"/>
                <a:cs typeface="Raleway"/>
                <a:sym typeface="Raleway"/>
              </a:defRPr>
            </a:lvl1pPr>
            <a:lvl2pPr marR="0" lvl="1"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a:t>ALTSS-SOM</a:t>
            </a:r>
            <a:endParaRPr lang="en-US" dirty="0"/>
          </a:p>
        </p:txBody>
      </p:sp>
    </p:spTree>
    <p:extLst>
      <p:ext uri="{BB962C8B-B14F-4D97-AF65-F5344CB8AC3E}">
        <p14:creationId xmlns:p14="http://schemas.microsoft.com/office/powerpoint/2010/main" val="23933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205988"/>
            <a:ext cx="7447218" cy="857250"/>
          </a:xfrm>
          <a:prstGeom prst="rect">
            <a:avLst/>
          </a:prstGeom>
        </p:spPr>
        <p:txBody>
          <a:bodyPr spcFirstLastPara="1" wrap="square" lIns="68569" tIns="68569" rIns="68569" bIns="68569" anchor="b" anchorCtr="0">
            <a:noAutofit/>
          </a:bodyPr>
          <a:lstStyle/>
          <a:p>
            <a:pPr lvl="0"/>
            <a:r>
              <a:rPr lang="en-US" sz="3000" b="1" dirty="0">
                <a:solidFill>
                  <a:schemeClr val="accent1">
                    <a:lumMod val="75000"/>
                  </a:schemeClr>
                </a:solidFill>
              </a:rPr>
              <a:t>Evaluation</a:t>
            </a:r>
            <a:endParaRPr sz="3000" b="1" dirty="0">
              <a:solidFill>
                <a:schemeClr val="accent1">
                  <a:lumMod val="75000"/>
                </a:schemeClr>
              </a:solidFill>
            </a:endParaRPr>
          </a:p>
        </p:txBody>
      </p:sp>
      <p:sp>
        <p:nvSpPr>
          <p:cNvPr id="125" name="Google Shape;125;p17"/>
          <p:cNvSpPr txBox="1">
            <a:spLocks noGrp="1"/>
          </p:cNvSpPr>
          <p:nvPr>
            <p:ph type="body" idx="1"/>
          </p:nvPr>
        </p:nvSpPr>
        <p:spPr>
          <a:xfrm>
            <a:off x="893699" y="1063238"/>
            <a:ext cx="8135576" cy="3552300"/>
          </a:xfrm>
          <a:prstGeom prst="rect">
            <a:avLst/>
          </a:prstGeom>
        </p:spPr>
        <p:txBody>
          <a:bodyPr spcFirstLastPara="1" wrap="square" lIns="68569" tIns="68569" rIns="68569" bIns="68569" anchor="t" anchorCtr="0">
            <a:noAutofit/>
          </a:bodyPr>
          <a:lstStyle/>
          <a:p>
            <a:pPr marL="414338" indent="-385763" algn="just">
              <a:buSzPct val="100000"/>
              <a:buFont typeface="Arial" panose="020B0604020202020204" pitchFamily="34" charset="0"/>
              <a:buChar char="•"/>
            </a:pPr>
            <a:r>
              <a:rPr lang="en-US" sz="1800" dirty="0">
                <a:solidFill>
                  <a:schemeClr val="accent1">
                    <a:lumMod val="75000"/>
                  </a:schemeClr>
                </a:solidFill>
              </a:rPr>
              <a:t>Latin Hypercube Sampling (LHS)</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Sensitivity</a:t>
            </a:r>
          </a:p>
          <a:p>
            <a:pPr marL="28575" indent="0" algn="just">
              <a:buSzPct val="100000"/>
              <a:buNone/>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Accuracy</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Clustering Error (CE):</a:t>
            </a:r>
          </a:p>
          <a:p>
            <a:pPr marL="684798" lvl="1" indent="-285750">
              <a:buFont typeface="Arial" panose="020B0604020202020204" pitchFamily="34" charset="0"/>
              <a:buChar char="•"/>
            </a:pPr>
            <a:r>
              <a:rPr lang="en-US" sz="1800" dirty="0">
                <a:solidFill>
                  <a:schemeClr val="accent1">
                    <a:lumMod val="75000"/>
                  </a:schemeClr>
                </a:solidFill>
              </a:rPr>
              <a:t>Calculated in function of obtained clusters compared to the ground truth</a:t>
            </a:r>
          </a:p>
          <a:p>
            <a:pPr marL="684798" lvl="1" indent="-285750">
              <a:buFont typeface="Arial" panose="020B0604020202020204" pitchFamily="34" charset="0"/>
              <a:buChar char="•"/>
            </a:pPr>
            <a:r>
              <a:rPr lang="en-US" sz="1800" dirty="0">
                <a:solidFill>
                  <a:schemeClr val="accent1">
                    <a:lumMod val="75000"/>
                  </a:schemeClr>
                </a:solidFill>
              </a:rPr>
              <a:t>Takes into account not only the clusters produced but also the relevant dimensions found in each cluster</a:t>
            </a:r>
          </a:p>
          <a:p>
            <a:pPr marL="684798" lvl="1" indent="-285750">
              <a:buFont typeface="Arial" panose="020B0604020202020204" pitchFamily="34" charset="0"/>
              <a:buChar char="•"/>
            </a:pPr>
            <a:r>
              <a:rPr lang="en-US" sz="1800" dirty="0">
                <a:solidFill>
                  <a:schemeClr val="accent1">
                    <a:lumMod val="75000"/>
                  </a:schemeClr>
                </a:solidFill>
              </a:rPr>
              <a:t>Penalizes results with too many clusters</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p:txBody>
      </p:sp>
      <p:sp>
        <p:nvSpPr>
          <p:cNvPr id="126" name="Google Shape;126;p17"/>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25</a:t>
            </a:fld>
            <a:endParaRPr/>
          </a:p>
        </p:txBody>
      </p:sp>
    </p:spTree>
    <p:extLst>
      <p:ext uri="{BB962C8B-B14F-4D97-AF65-F5344CB8AC3E}">
        <p14:creationId xmlns:p14="http://schemas.microsoft.com/office/powerpoint/2010/main" val="352571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Pendigits</a:t>
            </a:r>
            <a:r>
              <a:rPr lang="en-US" sz="2400" dirty="0"/>
              <a:t> – All Parameters </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8" name="Picture 7">
            <a:extLst>
              <a:ext uri="{FF2B5EF4-FFF2-40B4-BE49-F238E27FC236}">
                <a16:creationId xmlns:a16="http://schemas.microsoft.com/office/drawing/2014/main" id="{851361C5-E13F-1B4A-8249-9C9BF015F5F3}"/>
              </a:ext>
            </a:extLst>
          </p:cNvPr>
          <p:cNvPicPr>
            <a:picLocks noChangeAspect="1"/>
          </p:cNvPicPr>
          <p:nvPr/>
        </p:nvPicPr>
        <p:blipFill>
          <a:blip r:embed="rId2"/>
          <a:stretch>
            <a:fillRect/>
          </a:stretch>
        </p:blipFill>
        <p:spPr>
          <a:xfrm>
            <a:off x="6126480" y="1572768"/>
            <a:ext cx="3017520" cy="2338385"/>
          </a:xfrm>
          <a:prstGeom prst="rect">
            <a:avLst/>
          </a:prstGeom>
        </p:spPr>
      </p:pic>
      <p:pic>
        <p:nvPicPr>
          <p:cNvPr id="11" name="Picture 10">
            <a:extLst>
              <a:ext uri="{FF2B5EF4-FFF2-40B4-BE49-F238E27FC236}">
                <a16:creationId xmlns:a16="http://schemas.microsoft.com/office/drawing/2014/main" id="{BF6D0FFB-388D-9E4B-A894-A5C5D84F0398}"/>
              </a:ext>
            </a:extLst>
          </p:cNvPr>
          <p:cNvPicPr>
            <a:picLocks noChangeAspect="1"/>
          </p:cNvPicPr>
          <p:nvPr/>
        </p:nvPicPr>
        <p:blipFill>
          <a:blip r:embed="rId3"/>
          <a:stretch>
            <a:fillRect/>
          </a:stretch>
        </p:blipFill>
        <p:spPr>
          <a:xfrm>
            <a:off x="3088344" y="1572768"/>
            <a:ext cx="3017520" cy="2338385"/>
          </a:xfrm>
          <a:prstGeom prst="rect">
            <a:avLst/>
          </a:prstGeom>
        </p:spPr>
      </p:pic>
      <p:pic>
        <p:nvPicPr>
          <p:cNvPr id="13" name="Picture 12">
            <a:extLst>
              <a:ext uri="{FF2B5EF4-FFF2-40B4-BE49-F238E27FC236}">
                <a16:creationId xmlns:a16="http://schemas.microsoft.com/office/drawing/2014/main" id="{02775892-1110-FC4C-AB8D-2171407D4A6E}"/>
              </a:ext>
            </a:extLst>
          </p:cNvPr>
          <p:cNvPicPr>
            <a:picLocks noChangeAspect="1"/>
          </p:cNvPicPr>
          <p:nvPr/>
        </p:nvPicPr>
        <p:blipFill>
          <a:blip r:embed="rId4"/>
          <a:stretch>
            <a:fillRect/>
          </a:stretch>
        </p:blipFill>
        <p:spPr>
          <a:xfrm>
            <a:off x="0" y="1572768"/>
            <a:ext cx="3097975" cy="2340864"/>
          </a:xfrm>
          <a:prstGeom prst="rect">
            <a:avLst/>
          </a:prstGeom>
        </p:spPr>
      </p:pic>
      <p:cxnSp>
        <p:nvCxnSpPr>
          <p:cNvPr id="7" name="Straight Arrow Connector 6">
            <a:extLst>
              <a:ext uri="{FF2B5EF4-FFF2-40B4-BE49-F238E27FC236}">
                <a16:creationId xmlns:a16="http://schemas.microsoft.com/office/drawing/2014/main" id="{094DBB41-3367-DB48-9F06-397EC5497CD6}"/>
              </a:ext>
            </a:extLst>
          </p:cNvPr>
          <p:cNvCxnSpPr>
            <a:cxnSpLocks/>
            <a:stCxn id="14" idx="2"/>
            <a:endCxn id="12" idx="1"/>
          </p:cNvCxnSpPr>
          <p:nvPr/>
        </p:nvCxnSpPr>
        <p:spPr>
          <a:xfrm flipV="1">
            <a:off x="121182" y="1257003"/>
            <a:ext cx="326066" cy="122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08ECAC1A-1506-3244-B443-E5ED3C2EAE19}"/>
              </a:ext>
            </a:extLst>
          </p:cNvPr>
          <p:cNvCxnSpPr>
            <a:cxnSpLocks/>
            <a:stCxn id="15" idx="5"/>
          </p:cNvCxnSpPr>
          <p:nvPr/>
        </p:nvCxnSpPr>
        <p:spPr>
          <a:xfrm>
            <a:off x="2785716" y="3986725"/>
            <a:ext cx="413494" cy="4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A20AAFED-686C-0447-8385-D04F2FE16DC2}"/>
              </a:ext>
            </a:extLst>
          </p:cNvPr>
          <p:cNvSpPr txBox="1"/>
          <p:nvPr/>
        </p:nvSpPr>
        <p:spPr>
          <a:xfrm>
            <a:off x="3198970" y="3998625"/>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2" name="TextBox 11">
            <a:extLst>
              <a:ext uri="{FF2B5EF4-FFF2-40B4-BE49-F238E27FC236}">
                <a16:creationId xmlns:a16="http://schemas.microsoft.com/office/drawing/2014/main" id="{26377731-DC18-CD4A-B55B-516DBD9DF5CF}"/>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4" name="Donut 13">
            <a:extLst>
              <a:ext uri="{FF2B5EF4-FFF2-40B4-BE49-F238E27FC236}">
                <a16:creationId xmlns:a16="http://schemas.microsoft.com/office/drawing/2014/main" id="{4EB3AC0E-6B86-CC45-AC98-02E5940A589C}"/>
              </a:ext>
            </a:extLst>
          </p:cNvPr>
          <p:cNvSpPr/>
          <p:nvPr/>
        </p:nvSpPr>
        <p:spPr>
          <a:xfrm rot="5400000">
            <a:off x="-1224525" y="2518708"/>
            <a:ext cx="2691416" cy="413493"/>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462DE5D5-62D2-0F42-AA12-F61BD20A1C20}"/>
              </a:ext>
            </a:extLst>
          </p:cNvPr>
          <p:cNvSpPr/>
          <p:nvPr/>
        </p:nvSpPr>
        <p:spPr>
          <a:xfrm>
            <a:off x="-131834" y="3664986"/>
            <a:ext cx="3418122" cy="376941"/>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71153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Pendigits</a:t>
            </a:r>
            <a:r>
              <a:rPr lang="en-US" sz="2400" dirty="0"/>
              <a:t> – All Parameters </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27</a:t>
            </a:fld>
            <a:endParaRPr lang="en"/>
          </a:p>
        </p:txBody>
      </p:sp>
      <p:pic>
        <p:nvPicPr>
          <p:cNvPr id="9" name="Picture 8">
            <a:extLst>
              <a:ext uri="{FF2B5EF4-FFF2-40B4-BE49-F238E27FC236}">
                <a16:creationId xmlns:a16="http://schemas.microsoft.com/office/drawing/2014/main" id="{F2F689AC-DF34-D04E-81FE-9AF402046E2A}"/>
              </a:ext>
            </a:extLst>
          </p:cNvPr>
          <p:cNvPicPr>
            <a:picLocks noChangeAspect="1"/>
          </p:cNvPicPr>
          <p:nvPr/>
        </p:nvPicPr>
        <p:blipFill>
          <a:blip r:embed="rId2"/>
          <a:stretch>
            <a:fillRect/>
          </a:stretch>
        </p:blipFill>
        <p:spPr>
          <a:xfrm>
            <a:off x="15240" y="1572768"/>
            <a:ext cx="3017520" cy="2338385"/>
          </a:xfrm>
          <a:prstGeom prst="rect">
            <a:avLst/>
          </a:prstGeom>
        </p:spPr>
      </p:pic>
      <p:pic>
        <p:nvPicPr>
          <p:cNvPr id="12" name="Picture 11">
            <a:extLst>
              <a:ext uri="{FF2B5EF4-FFF2-40B4-BE49-F238E27FC236}">
                <a16:creationId xmlns:a16="http://schemas.microsoft.com/office/drawing/2014/main" id="{8F690A9F-A852-1D4B-BD26-6E3C9479AB0C}"/>
              </a:ext>
            </a:extLst>
          </p:cNvPr>
          <p:cNvPicPr>
            <a:picLocks noChangeAspect="1"/>
          </p:cNvPicPr>
          <p:nvPr/>
        </p:nvPicPr>
        <p:blipFill>
          <a:blip r:embed="rId3"/>
          <a:stretch>
            <a:fillRect/>
          </a:stretch>
        </p:blipFill>
        <p:spPr>
          <a:xfrm>
            <a:off x="3070860" y="1572768"/>
            <a:ext cx="3017520" cy="2338385"/>
          </a:xfrm>
          <a:prstGeom prst="rect">
            <a:avLst/>
          </a:prstGeom>
        </p:spPr>
      </p:pic>
      <p:pic>
        <p:nvPicPr>
          <p:cNvPr id="15" name="Picture 14">
            <a:extLst>
              <a:ext uri="{FF2B5EF4-FFF2-40B4-BE49-F238E27FC236}">
                <a16:creationId xmlns:a16="http://schemas.microsoft.com/office/drawing/2014/main" id="{E10FDE49-7CEE-8B47-8042-929B24D0B0F2}"/>
              </a:ext>
            </a:extLst>
          </p:cNvPr>
          <p:cNvPicPr>
            <a:picLocks noChangeAspect="1"/>
          </p:cNvPicPr>
          <p:nvPr/>
        </p:nvPicPr>
        <p:blipFill>
          <a:blip r:embed="rId4"/>
          <a:stretch>
            <a:fillRect/>
          </a:stretch>
        </p:blipFill>
        <p:spPr>
          <a:xfrm>
            <a:off x="6126480" y="1572768"/>
            <a:ext cx="3017520" cy="2338385"/>
          </a:xfrm>
          <a:prstGeom prst="rect">
            <a:avLst/>
          </a:prstGeom>
        </p:spPr>
      </p:pic>
      <p:cxnSp>
        <p:nvCxnSpPr>
          <p:cNvPr id="7" name="Straight Arrow Connector 6">
            <a:extLst>
              <a:ext uri="{FF2B5EF4-FFF2-40B4-BE49-F238E27FC236}">
                <a16:creationId xmlns:a16="http://schemas.microsoft.com/office/drawing/2014/main" id="{1D9169E7-A13F-E042-AE67-47DCB9C20F33}"/>
              </a:ext>
            </a:extLst>
          </p:cNvPr>
          <p:cNvCxnSpPr>
            <a:cxnSpLocks/>
            <a:stCxn id="13" idx="2"/>
            <a:endCxn id="11" idx="1"/>
          </p:cNvCxnSpPr>
          <p:nvPr/>
        </p:nvCxnSpPr>
        <p:spPr>
          <a:xfrm flipV="1">
            <a:off x="121182" y="1257003"/>
            <a:ext cx="326066" cy="122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795DF2E9-279F-6441-AF20-47FA7DCC4DB4}"/>
              </a:ext>
            </a:extLst>
          </p:cNvPr>
          <p:cNvCxnSpPr>
            <a:cxnSpLocks/>
            <a:stCxn id="14" idx="5"/>
          </p:cNvCxnSpPr>
          <p:nvPr/>
        </p:nvCxnSpPr>
        <p:spPr>
          <a:xfrm>
            <a:off x="2785716" y="3986725"/>
            <a:ext cx="413494" cy="4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68374B98-88F0-3C4F-AAE3-D2303DA49B79}"/>
              </a:ext>
            </a:extLst>
          </p:cNvPr>
          <p:cNvSpPr txBox="1"/>
          <p:nvPr/>
        </p:nvSpPr>
        <p:spPr>
          <a:xfrm>
            <a:off x="3198970" y="3998625"/>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1" name="TextBox 10">
            <a:extLst>
              <a:ext uri="{FF2B5EF4-FFF2-40B4-BE49-F238E27FC236}">
                <a16:creationId xmlns:a16="http://schemas.microsoft.com/office/drawing/2014/main" id="{C31CFF72-465C-1F4E-B5F4-2899F2BCCC2A}"/>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3" name="Donut 12">
            <a:extLst>
              <a:ext uri="{FF2B5EF4-FFF2-40B4-BE49-F238E27FC236}">
                <a16:creationId xmlns:a16="http://schemas.microsoft.com/office/drawing/2014/main" id="{3A36EC25-2A25-A04B-B37A-51E4E3F04A75}"/>
              </a:ext>
            </a:extLst>
          </p:cNvPr>
          <p:cNvSpPr/>
          <p:nvPr/>
        </p:nvSpPr>
        <p:spPr>
          <a:xfrm rot="5400000">
            <a:off x="-1224525" y="2518708"/>
            <a:ext cx="2691416" cy="413493"/>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CA8340E6-0F8A-3D44-B602-E892A04685A8}"/>
              </a:ext>
            </a:extLst>
          </p:cNvPr>
          <p:cNvSpPr/>
          <p:nvPr/>
        </p:nvSpPr>
        <p:spPr>
          <a:xfrm>
            <a:off x="-131834" y="3664986"/>
            <a:ext cx="3418122" cy="376941"/>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05201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Pendigits</a:t>
            </a:r>
            <a:r>
              <a:rPr lang="en-US" sz="2400" dirty="0"/>
              <a:t> – All Parameters </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28</a:t>
            </a:fld>
            <a:endParaRPr lang="en"/>
          </a:p>
        </p:txBody>
      </p:sp>
      <p:pic>
        <p:nvPicPr>
          <p:cNvPr id="8" name="Picture 7">
            <a:extLst>
              <a:ext uri="{FF2B5EF4-FFF2-40B4-BE49-F238E27FC236}">
                <a16:creationId xmlns:a16="http://schemas.microsoft.com/office/drawing/2014/main" id="{70CF8BEB-038E-C243-B7BE-5DE521BA6703}"/>
              </a:ext>
            </a:extLst>
          </p:cNvPr>
          <p:cNvPicPr>
            <a:picLocks noChangeAspect="1"/>
          </p:cNvPicPr>
          <p:nvPr/>
        </p:nvPicPr>
        <p:blipFill>
          <a:blip r:embed="rId3"/>
          <a:stretch>
            <a:fillRect/>
          </a:stretch>
        </p:blipFill>
        <p:spPr>
          <a:xfrm>
            <a:off x="1727200" y="1572768"/>
            <a:ext cx="3017520" cy="2338385"/>
          </a:xfrm>
          <a:prstGeom prst="rect">
            <a:avLst/>
          </a:prstGeom>
        </p:spPr>
      </p:pic>
      <p:pic>
        <p:nvPicPr>
          <p:cNvPr id="11" name="Picture 10">
            <a:extLst>
              <a:ext uri="{FF2B5EF4-FFF2-40B4-BE49-F238E27FC236}">
                <a16:creationId xmlns:a16="http://schemas.microsoft.com/office/drawing/2014/main" id="{F65D6CA4-377E-FA45-81F9-2C70673DFD4F}"/>
              </a:ext>
            </a:extLst>
          </p:cNvPr>
          <p:cNvPicPr>
            <a:picLocks noChangeAspect="1"/>
          </p:cNvPicPr>
          <p:nvPr/>
        </p:nvPicPr>
        <p:blipFill>
          <a:blip r:embed="rId4"/>
          <a:stretch>
            <a:fillRect/>
          </a:stretch>
        </p:blipFill>
        <p:spPr>
          <a:xfrm>
            <a:off x="4820920" y="1572768"/>
            <a:ext cx="3017520" cy="2338385"/>
          </a:xfrm>
          <a:prstGeom prst="rect">
            <a:avLst/>
          </a:prstGeom>
        </p:spPr>
      </p:pic>
      <p:cxnSp>
        <p:nvCxnSpPr>
          <p:cNvPr id="14" name="Straight Arrow Connector 13">
            <a:extLst>
              <a:ext uri="{FF2B5EF4-FFF2-40B4-BE49-F238E27FC236}">
                <a16:creationId xmlns:a16="http://schemas.microsoft.com/office/drawing/2014/main" id="{AB44B06A-19E6-4343-B74F-E6EBD4B22BDE}"/>
              </a:ext>
            </a:extLst>
          </p:cNvPr>
          <p:cNvCxnSpPr>
            <a:cxnSpLocks/>
            <a:stCxn id="19" idx="3"/>
          </p:cNvCxnSpPr>
          <p:nvPr/>
        </p:nvCxnSpPr>
        <p:spPr>
          <a:xfrm flipH="1" flipV="1">
            <a:off x="1204125" y="1544193"/>
            <a:ext cx="476258" cy="2355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06A5745E-9B4B-5147-A574-09EF654B6B46}"/>
              </a:ext>
            </a:extLst>
          </p:cNvPr>
          <p:cNvCxnSpPr>
            <a:cxnSpLocks/>
            <a:stCxn id="20" idx="5"/>
          </p:cNvCxnSpPr>
          <p:nvPr/>
        </p:nvCxnSpPr>
        <p:spPr>
          <a:xfrm>
            <a:off x="4504027" y="3960574"/>
            <a:ext cx="413494" cy="4971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902DA797-38E2-A64B-8D7B-BE17BCD837C5}"/>
              </a:ext>
            </a:extLst>
          </p:cNvPr>
          <p:cNvSpPr txBox="1"/>
          <p:nvPr/>
        </p:nvSpPr>
        <p:spPr>
          <a:xfrm>
            <a:off x="4900271" y="4254990"/>
            <a:ext cx="2545104" cy="40365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8" name="TextBox 17">
            <a:extLst>
              <a:ext uri="{FF2B5EF4-FFF2-40B4-BE49-F238E27FC236}">
                <a16:creationId xmlns:a16="http://schemas.microsoft.com/office/drawing/2014/main" id="{98295971-A3D4-6B41-8C43-2674BE723D25}"/>
              </a:ext>
            </a:extLst>
          </p:cNvPr>
          <p:cNvSpPr txBox="1"/>
          <p:nvPr/>
        </p:nvSpPr>
        <p:spPr>
          <a:xfrm>
            <a:off x="-721979" y="1419944"/>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pPr algn="r"/>
            <a:r>
              <a:rPr lang="en-US" dirty="0"/>
              <a:t>Accuracy</a:t>
            </a:r>
          </a:p>
        </p:txBody>
      </p:sp>
      <p:sp>
        <p:nvSpPr>
          <p:cNvPr id="19" name="Donut 18">
            <a:extLst>
              <a:ext uri="{FF2B5EF4-FFF2-40B4-BE49-F238E27FC236}">
                <a16:creationId xmlns:a16="http://schemas.microsoft.com/office/drawing/2014/main" id="{BBB7B011-1556-F146-8F69-B310D098AF16}"/>
              </a:ext>
            </a:extLst>
          </p:cNvPr>
          <p:cNvSpPr/>
          <p:nvPr/>
        </p:nvSpPr>
        <p:spPr>
          <a:xfrm rot="5400000">
            <a:off x="544873" y="2479304"/>
            <a:ext cx="2563405" cy="413495"/>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80CD0500-F33D-1F40-94F7-A2558DE3637B}"/>
              </a:ext>
            </a:extLst>
          </p:cNvPr>
          <p:cNvSpPr/>
          <p:nvPr/>
        </p:nvSpPr>
        <p:spPr>
          <a:xfrm>
            <a:off x="1586477" y="3709274"/>
            <a:ext cx="3418122" cy="294416"/>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03076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lp</a:t>
            </a:r>
            <a:r>
              <a:rPr lang="en-US" sz="2400" dirty="0"/>
              <a:t> – All Datasets</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29</a:t>
            </a:fld>
            <a:endParaRPr lang="en"/>
          </a:p>
        </p:txBody>
      </p:sp>
      <p:pic>
        <p:nvPicPr>
          <p:cNvPr id="6" name="Picture 5">
            <a:extLst>
              <a:ext uri="{FF2B5EF4-FFF2-40B4-BE49-F238E27FC236}">
                <a16:creationId xmlns:a16="http://schemas.microsoft.com/office/drawing/2014/main" id="{AA76AABF-0C2A-0D4F-A6E8-E1CAA23DCC56}"/>
              </a:ext>
            </a:extLst>
          </p:cNvPr>
          <p:cNvPicPr>
            <a:picLocks noChangeAspect="1"/>
          </p:cNvPicPr>
          <p:nvPr/>
        </p:nvPicPr>
        <p:blipFill>
          <a:blip r:embed="rId2"/>
          <a:stretch>
            <a:fillRect/>
          </a:stretch>
        </p:blipFill>
        <p:spPr>
          <a:xfrm>
            <a:off x="41974" y="1572768"/>
            <a:ext cx="3010809" cy="2340864"/>
          </a:xfrm>
          <a:prstGeom prst="rect">
            <a:avLst/>
          </a:prstGeom>
        </p:spPr>
      </p:pic>
      <p:pic>
        <p:nvPicPr>
          <p:cNvPr id="9" name="Picture 8">
            <a:extLst>
              <a:ext uri="{FF2B5EF4-FFF2-40B4-BE49-F238E27FC236}">
                <a16:creationId xmlns:a16="http://schemas.microsoft.com/office/drawing/2014/main" id="{B3DFAE55-88D2-2042-AA90-FFB8C43CDC7D}"/>
              </a:ext>
            </a:extLst>
          </p:cNvPr>
          <p:cNvPicPr>
            <a:picLocks noChangeAspect="1"/>
          </p:cNvPicPr>
          <p:nvPr/>
        </p:nvPicPr>
        <p:blipFill>
          <a:blip r:embed="rId3"/>
          <a:stretch>
            <a:fillRect/>
          </a:stretch>
        </p:blipFill>
        <p:spPr>
          <a:xfrm>
            <a:off x="3104192" y="1572768"/>
            <a:ext cx="3000704" cy="2340864"/>
          </a:xfrm>
          <a:prstGeom prst="rect">
            <a:avLst/>
          </a:prstGeom>
        </p:spPr>
      </p:pic>
      <p:pic>
        <p:nvPicPr>
          <p:cNvPr id="11" name="Picture 10">
            <a:extLst>
              <a:ext uri="{FF2B5EF4-FFF2-40B4-BE49-F238E27FC236}">
                <a16:creationId xmlns:a16="http://schemas.microsoft.com/office/drawing/2014/main" id="{DCA69456-E889-0646-A8F1-150ED41A3813}"/>
              </a:ext>
            </a:extLst>
          </p:cNvPr>
          <p:cNvPicPr>
            <a:picLocks noChangeAspect="1"/>
          </p:cNvPicPr>
          <p:nvPr/>
        </p:nvPicPr>
        <p:blipFill>
          <a:blip r:embed="rId4"/>
          <a:stretch>
            <a:fillRect/>
          </a:stretch>
        </p:blipFill>
        <p:spPr>
          <a:xfrm>
            <a:off x="6143296" y="1572768"/>
            <a:ext cx="3000704" cy="2340864"/>
          </a:xfrm>
          <a:prstGeom prst="rect">
            <a:avLst/>
          </a:prstGeom>
        </p:spPr>
      </p:pic>
      <p:cxnSp>
        <p:nvCxnSpPr>
          <p:cNvPr id="7" name="Straight Arrow Connector 6">
            <a:extLst>
              <a:ext uri="{FF2B5EF4-FFF2-40B4-BE49-F238E27FC236}">
                <a16:creationId xmlns:a16="http://schemas.microsoft.com/office/drawing/2014/main" id="{83825A2D-DF3C-CA4E-9A12-234B49364CC1}"/>
              </a:ext>
            </a:extLst>
          </p:cNvPr>
          <p:cNvCxnSpPr>
            <a:cxnSpLocks/>
            <a:stCxn id="13" idx="2"/>
            <a:endCxn id="12" idx="1"/>
          </p:cNvCxnSpPr>
          <p:nvPr/>
        </p:nvCxnSpPr>
        <p:spPr>
          <a:xfrm flipV="1">
            <a:off x="121182" y="1257003"/>
            <a:ext cx="326066" cy="122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C6D44D11-0846-304D-ACD8-794D86DDB3AE}"/>
              </a:ext>
            </a:extLst>
          </p:cNvPr>
          <p:cNvCxnSpPr>
            <a:cxnSpLocks/>
            <a:stCxn id="14" idx="5"/>
          </p:cNvCxnSpPr>
          <p:nvPr/>
        </p:nvCxnSpPr>
        <p:spPr>
          <a:xfrm>
            <a:off x="2785716" y="3986725"/>
            <a:ext cx="413494" cy="4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25BE61C0-F1B0-1A46-8CEA-2F3D4D211254}"/>
              </a:ext>
            </a:extLst>
          </p:cNvPr>
          <p:cNvSpPr txBox="1"/>
          <p:nvPr/>
        </p:nvSpPr>
        <p:spPr>
          <a:xfrm>
            <a:off x="3198970" y="3998625"/>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2" name="TextBox 11">
            <a:extLst>
              <a:ext uri="{FF2B5EF4-FFF2-40B4-BE49-F238E27FC236}">
                <a16:creationId xmlns:a16="http://schemas.microsoft.com/office/drawing/2014/main" id="{368BC7AA-8DCF-0740-BFE9-F2E834019D96}"/>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3" name="Donut 12">
            <a:extLst>
              <a:ext uri="{FF2B5EF4-FFF2-40B4-BE49-F238E27FC236}">
                <a16:creationId xmlns:a16="http://schemas.microsoft.com/office/drawing/2014/main" id="{A0976588-87EF-6B44-81C1-31BE1FF5231F}"/>
              </a:ext>
            </a:extLst>
          </p:cNvPr>
          <p:cNvSpPr/>
          <p:nvPr/>
        </p:nvSpPr>
        <p:spPr>
          <a:xfrm rot="5400000">
            <a:off x="-1224525" y="2518708"/>
            <a:ext cx="2691416" cy="413493"/>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1233A834-D8B9-EC4E-80D6-C5481AA2ACC0}"/>
              </a:ext>
            </a:extLst>
          </p:cNvPr>
          <p:cNvSpPr/>
          <p:nvPr/>
        </p:nvSpPr>
        <p:spPr>
          <a:xfrm>
            <a:off x="-131834" y="3664986"/>
            <a:ext cx="3418122" cy="376941"/>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3865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prstGeom prst="rect">
            <a:avLst/>
          </a:prstGeom>
        </p:spPr>
        <p:txBody>
          <a:bodyPr spcFirstLastPara="1" wrap="square" lIns="68569" tIns="68569" rIns="68569" bIns="68569" anchor="b" anchorCtr="0">
            <a:noAutofit/>
          </a:bodyPr>
          <a:lstStyle/>
          <a:p>
            <a:r>
              <a:rPr lang="en" sz="5400" dirty="0">
                <a:solidFill>
                  <a:srgbClr val="7ECEFD"/>
                </a:solidFill>
              </a:rPr>
              <a:t>1.</a:t>
            </a:r>
            <a:endParaRPr sz="5400" dirty="0">
              <a:solidFill>
                <a:srgbClr val="7ECEFD"/>
              </a:solidFill>
            </a:endParaRPr>
          </a:p>
          <a:p>
            <a:r>
              <a:rPr lang="en" dirty="0"/>
              <a:t>Introduction</a:t>
            </a:r>
            <a:endParaRPr dirty="0"/>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1183718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lp</a:t>
            </a:r>
            <a:r>
              <a:rPr lang="en-US" sz="2400" dirty="0"/>
              <a:t> – All Datasets</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30</a:t>
            </a:fld>
            <a:endParaRPr lang="en"/>
          </a:p>
        </p:txBody>
      </p:sp>
      <p:pic>
        <p:nvPicPr>
          <p:cNvPr id="7" name="Picture 6">
            <a:extLst>
              <a:ext uri="{FF2B5EF4-FFF2-40B4-BE49-F238E27FC236}">
                <a16:creationId xmlns:a16="http://schemas.microsoft.com/office/drawing/2014/main" id="{3293A92C-6470-664C-AB93-A39D73794B01}"/>
              </a:ext>
            </a:extLst>
          </p:cNvPr>
          <p:cNvPicPr>
            <a:picLocks/>
          </p:cNvPicPr>
          <p:nvPr/>
        </p:nvPicPr>
        <p:blipFill>
          <a:blip r:embed="rId2"/>
          <a:stretch>
            <a:fillRect/>
          </a:stretch>
        </p:blipFill>
        <p:spPr>
          <a:xfrm>
            <a:off x="13399" y="1572768"/>
            <a:ext cx="3017520" cy="2340864"/>
          </a:xfrm>
          <a:prstGeom prst="rect">
            <a:avLst/>
          </a:prstGeom>
        </p:spPr>
      </p:pic>
      <p:pic>
        <p:nvPicPr>
          <p:cNvPr id="12" name="Picture 11">
            <a:extLst>
              <a:ext uri="{FF2B5EF4-FFF2-40B4-BE49-F238E27FC236}">
                <a16:creationId xmlns:a16="http://schemas.microsoft.com/office/drawing/2014/main" id="{051261F3-947D-054C-B3BB-959905FB2BA6}"/>
              </a:ext>
            </a:extLst>
          </p:cNvPr>
          <p:cNvPicPr>
            <a:picLocks/>
          </p:cNvPicPr>
          <p:nvPr/>
        </p:nvPicPr>
        <p:blipFill>
          <a:blip r:embed="rId3"/>
          <a:stretch>
            <a:fillRect/>
          </a:stretch>
        </p:blipFill>
        <p:spPr>
          <a:xfrm>
            <a:off x="6103911" y="1572768"/>
            <a:ext cx="3017520" cy="2340864"/>
          </a:xfrm>
          <a:prstGeom prst="rect">
            <a:avLst/>
          </a:prstGeom>
        </p:spPr>
      </p:pic>
      <p:pic>
        <p:nvPicPr>
          <p:cNvPr id="14" name="Picture 13">
            <a:extLst>
              <a:ext uri="{FF2B5EF4-FFF2-40B4-BE49-F238E27FC236}">
                <a16:creationId xmlns:a16="http://schemas.microsoft.com/office/drawing/2014/main" id="{F1DF05A1-19D6-8640-9261-938F2B58419A}"/>
              </a:ext>
            </a:extLst>
          </p:cNvPr>
          <p:cNvPicPr>
            <a:picLocks/>
          </p:cNvPicPr>
          <p:nvPr/>
        </p:nvPicPr>
        <p:blipFill>
          <a:blip r:embed="rId4"/>
          <a:stretch>
            <a:fillRect/>
          </a:stretch>
        </p:blipFill>
        <p:spPr>
          <a:xfrm>
            <a:off x="3058655" y="1572768"/>
            <a:ext cx="3017520" cy="2340864"/>
          </a:xfrm>
          <a:prstGeom prst="rect">
            <a:avLst/>
          </a:prstGeom>
        </p:spPr>
      </p:pic>
      <p:cxnSp>
        <p:nvCxnSpPr>
          <p:cNvPr id="8" name="Straight Arrow Connector 7">
            <a:extLst>
              <a:ext uri="{FF2B5EF4-FFF2-40B4-BE49-F238E27FC236}">
                <a16:creationId xmlns:a16="http://schemas.microsoft.com/office/drawing/2014/main" id="{F5245FC1-C0CA-9840-8625-7B4CF32FA616}"/>
              </a:ext>
            </a:extLst>
          </p:cNvPr>
          <p:cNvCxnSpPr>
            <a:cxnSpLocks/>
            <a:stCxn id="13" idx="2"/>
            <a:endCxn id="11" idx="1"/>
          </p:cNvCxnSpPr>
          <p:nvPr/>
        </p:nvCxnSpPr>
        <p:spPr>
          <a:xfrm flipV="1">
            <a:off x="121182" y="1257003"/>
            <a:ext cx="326066" cy="122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BC883CFD-989B-0844-9EDB-874C0B0C0FEA}"/>
              </a:ext>
            </a:extLst>
          </p:cNvPr>
          <p:cNvCxnSpPr>
            <a:cxnSpLocks/>
            <a:stCxn id="15" idx="5"/>
          </p:cNvCxnSpPr>
          <p:nvPr/>
        </p:nvCxnSpPr>
        <p:spPr>
          <a:xfrm>
            <a:off x="2785716" y="3986725"/>
            <a:ext cx="413494" cy="4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8F51D767-27F2-F941-80A3-80BA850582FA}"/>
              </a:ext>
            </a:extLst>
          </p:cNvPr>
          <p:cNvSpPr txBox="1"/>
          <p:nvPr/>
        </p:nvSpPr>
        <p:spPr>
          <a:xfrm>
            <a:off x="3198970" y="3998625"/>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1" name="TextBox 10">
            <a:extLst>
              <a:ext uri="{FF2B5EF4-FFF2-40B4-BE49-F238E27FC236}">
                <a16:creationId xmlns:a16="http://schemas.microsoft.com/office/drawing/2014/main" id="{AA7E009D-1FE5-9340-AB20-911E6958ACF8}"/>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3" name="Donut 12">
            <a:extLst>
              <a:ext uri="{FF2B5EF4-FFF2-40B4-BE49-F238E27FC236}">
                <a16:creationId xmlns:a16="http://schemas.microsoft.com/office/drawing/2014/main" id="{956DE06C-574D-6D4F-9234-B1242A1D25D6}"/>
              </a:ext>
            </a:extLst>
          </p:cNvPr>
          <p:cNvSpPr/>
          <p:nvPr/>
        </p:nvSpPr>
        <p:spPr>
          <a:xfrm rot="5400000">
            <a:off x="-1224525" y="2518708"/>
            <a:ext cx="2691416" cy="413493"/>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9876097D-0D13-B146-8F6D-98F3032240B1}"/>
              </a:ext>
            </a:extLst>
          </p:cNvPr>
          <p:cNvSpPr/>
          <p:nvPr/>
        </p:nvSpPr>
        <p:spPr>
          <a:xfrm>
            <a:off x="-131834" y="3664986"/>
            <a:ext cx="3418122" cy="376941"/>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0789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Sensitivity Analysis</a:t>
            </a:r>
            <a:br>
              <a:rPr lang="en-US" sz="2400" dirty="0"/>
            </a:br>
            <a:r>
              <a:rPr lang="en-US" sz="2400" dirty="0" err="1"/>
              <a:t>lp</a:t>
            </a:r>
            <a:r>
              <a:rPr lang="en-US" sz="2400" dirty="0"/>
              <a:t> – All Datasets</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31</a:t>
            </a:fld>
            <a:endParaRPr lang="en"/>
          </a:p>
        </p:txBody>
      </p:sp>
      <p:pic>
        <p:nvPicPr>
          <p:cNvPr id="7" name="Picture 6">
            <a:extLst>
              <a:ext uri="{FF2B5EF4-FFF2-40B4-BE49-F238E27FC236}">
                <a16:creationId xmlns:a16="http://schemas.microsoft.com/office/drawing/2014/main" id="{89FFE254-0432-8346-970C-9CD2306E6A5E}"/>
              </a:ext>
            </a:extLst>
          </p:cNvPr>
          <p:cNvPicPr>
            <a:picLocks noChangeAspect="1"/>
          </p:cNvPicPr>
          <p:nvPr/>
        </p:nvPicPr>
        <p:blipFill>
          <a:blip r:embed="rId2"/>
          <a:stretch>
            <a:fillRect/>
          </a:stretch>
        </p:blipFill>
        <p:spPr>
          <a:xfrm>
            <a:off x="3063240" y="1572768"/>
            <a:ext cx="3017520" cy="2353982"/>
          </a:xfrm>
          <a:prstGeom prst="rect">
            <a:avLst/>
          </a:prstGeom>
        </p:spPr>
      </p:pic>
      <p:cxnSp>
        <p:nvCxnSpPr>
          <p:cNvPr id="6" name="Straight Arrow Connector 5">
            <a:extLst>
              <a:ext uri="{FF2B5EF4-FFF2-40B4-BE49-F238E27FC236}">
                <a16:creationId xmlns:a16="http://schemas.microsoft.com/office/drawing/2014/main" id="{2309BEAF-39C1-594E-B657-D5D09661C225}"/>
              </a:ext>
            </a:extLst>
          </p:cNvPr>
          <p:cNvCxnSpPr>
            <a:cxnSpLocks/>
            <a:stCxn id="11" idx="2"/>
            <a:endCxn id="10" idx="1"/>
          </p:cNvCxnSpPr>
          <p:nvPr/>
        </p:nvCxnSpPr>
        <p:spPr>
          <a:xfrm flipV="1">
            <a:off x="3138702" y="1283374"/>
            <a:ext cx="326066" cy="1227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D18EBE60-B32B-3848-B534-8CD3F058DB7F}"/>
              </a:ext>
            </a:extLst>
          </p:cNvPr>
          <p:cNvCxnSpPr>
            <a:cxnSpLocks/>
            <a:stCxn id="12" idx="5"/>
          </p:cNvCxnSpPr>
          <p:nvPr/>
        </p:nvCxnSpPr>
        <p:spPr>
          <a:xfrm>
            <a:off x="5803236" y="4013096"/>
            <a:ext cx="413494" cy="4266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a:extLst>
              <a:ext uri="{FF2B5EF4-FFF2-40B4-BE49-F238E27FC236}">
                <a16:creationId xmlns:a16="http://schemas.microsoft.com/office/drawing/2014/main" id="{8B2382DE-3DBF-0A48-BA52-DF8B40041B0D}"/>
              </a:ext>
            </a:extLst>
          </p:cNvPr>
          <p:cNvSpPr txBox="1"/>
          <p:nvPr/>
        </p:nvSpPr>
        <p:spPr>
          <a:xfrm>
            <a:off x="6216490" y="4024996"/>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Parameter Value</a:t>
            </a:r>
          </a:p>
        </p:txBody>
      </p:sp>
      <p:sp>
        <p:nvSpPr>
          <p:cNvPr id="10" name="TextBox 9">
            <a:extLst>
              <a:ext uri="{FF2B5EF4-FFF2-40B4-BE49-F238E27FC236}">
                <a16:creationId xmlns:a16="http://schemas.microsoft.com/office/drawing/2014/main" id="{29B51A1D-CE3C-B044-B0EC-BAF152E48E85}"/>
              </a:ext>
            </a:extLst>
          </p:cNvPr>
          <p:cNvSpPr txBox="1"/>
          <p:nvPr/>
        </p:nvSpPr>
        <p:spPr>
          <a:xfrm>
            <a:off x="3464768" y="1098708"/>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1" name="Donut 10">
            <a:extLst>
              <a:ext uri="{FF2B5EF4-FFF2-40B4-BE49-F238E27FC236}">
                <a16:creationId xmlns:a16="http://schemas.microsoft.com/office/drawing/2014/main" id="{15BE9D01-DE12-294B-9B4A-059C89E5D999}"/>
              </a:ext>
            </a:extLst>
          </p:cNvPr>
          <p:cNvSpPr/>
          <p:nvPr/>
        </p:nvSpPr>
        <p:spPr>
          <a:xfrm rot="5400000">
            <a:off x="1792995" y="2545079"/>
            <a:ext cx="2691416" cy="413493"/>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49ADB44C-6B42-1C4A-8895-3042BEBD78C3}"/>
              </a:ext>
            </a:extLst>
          </p:cNvPr>
          <p:cNvSpPr/>
          <p:nvPr/>
        </p:nvSpPr>
        <p:spPr>
          <a:xfrm>
            <a:off x="2885686" y="3691357"/>
            <a:ext cx="3418122" cy="376941"/>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65805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32</a:t>
            </a:fld>
            <a:endParaRPr lang="en"/>
          </a:p>
        </p:txBody>
      </p:sp>
      <p:sp>
        <p:nvSpPr>
          <p:cNvPr id="8" name="Title 4">
            <a:extLst>
              <a:ext uri="{FF2B5EF4-FFF2-40B4-BE49-F238E27FC236}">
                <a16:creationId xmlns:a16="http://schemas.microsoft.com/office/drawing/2014/main" id="{E3E90FB1-A49C-A34C-B91D-216CA9BAF48A}"/>
              </a:ext>
            </a:extLst>
          </p:cNvPr>
          <p:cNvSpPr>
            <a:spLocks noGrp="1"/>
          </p:cNvSpPr>
          <p:nvPr>
            <p:ph type="title"/>
          </p:nvPr>
        </p:nvSpPr>
        <p:spPr>
          <a:xfrm>
            <a:off x="893700" y="225038"/>
            <a:ext cx="6462600" cy="857250"/>
          </a:xfrm>
        </p:spPr>
        <p:txBody>
          <a:bodyPr/>
          <a:lstStyle/>
          <a:p>
            <a:r>
              <a:rPr lang="en-US" sz="2400" dirty="0"/>
              <a:t>ALTSS-SOM: Classiﬁcation Accuracy with Different Percentages of Labeled Data</a:t>
            </a:r>
          </a:p>
        </p:txBody>
      </p:sp>
      <p:pic>
        <p:nvPicPr>
          <p:cNvPr id="10" name="Picture 9">
            <a:extLst>
              <a:ext uri="{FF2B5EF4-FFF2-40B4-BE49-F238E27FC236}">
                <a16:creationId xmlns:a16="http://schemas.microsoft.com/office/drawing/2014/main" id="{E645977C-A49A-084D-85C7-2E0D2F19C401}"/>
              </a:ext>
            </a:extLst>
          </p:cNvPr>
          <p:cNvPicPr>
            <a:picLocks/>
          </p:cNvPicPr>
          <p:nvPr/>
        </p:nvPicPr>
        <p:blipFill>
          <a:blip r:embed="rId3"/>
          <a:stretch>
            <a:fillRect/>
          </a:stretch>
        </p:blipFill>
        <p:spPr>
          <a:xfrm>
            <a:off x="22860" y="1572768"/>
            <a:ext cx="3017520" cy="2340864"/>
          </a:xfrm>
          <a:prstGeom prst="rect">
            <a:avLst/>
          </a:prstGeom>
        </p:spPr>
      </p:pic>
      <p:pic>
        <p:nvPicPr>
          <p:cNvPr id="12" name="Picture 11">
            <a:extLst>
              <a:ext uri="{FF2B5EF4-FFF2-40B4-BE49-F238E27FC236}">
                <a16:creationId xmlns:a16="http://schemas.microsoft.com/office/drawing/2014/main" id="{074C2538-742B-0242-A744-D227C61ABC16}"/>
              </a:ext>
            </a:extLst>
          </p:cNvPr>
          <p:cNvPicPr>
            <a:picLocks/>
          </p:cNvPicPr>
          <p:nvPr/>
        </p:nvPicPr>
        <p:blipFill>
          <a:blip r:embed="rId4"/>
          <a:stretch>
            <a:fillRect/>
          </a:stretch>
        </p:blipFill>
        <p:spPr>
          <a:xfrm>
            <a:off x="3072765" y="1572768"/>
            <a:ext cx="3017520" cy="2340864"/>
          </a:xfrm>
          <a:prstGeom prst="rect">
            <a:avLst/>
          </a:prstGeom>
        </p:spPr>
      </p:pic>
      <p:pic>
        <p:nvPicPr>
          <p:cNvPr id="14" name="Picture 13">
            <a:extLst>
              <a:ext uri="{FF2B5EF4-FFF2-40B4-BE49-F238E27FC236}">
                <a16:creationId xmlns:a16="http://schemas.microsoft.com/office/drawing/2014/main" id="{8F314A14-3ABD-814C-99D6-1ABEC47B3C63}"/>
              </a:ext>
            </a:extLst>
          </p:cNvPr>
          <p:cNvPicPr>
            <a:picLocks/>
          </p:cNvPicPr>
          <p:nvPr/>
        </p:nvPicPr>
        <p:blipFill>
          <a:blip r:embed="rId5"/>
          <a:stretch>
            <a:fillRect/>
          </a:stretch>
        </p:blipFill>
        <p:spPr>
          <a:xfrm>
            <a:off x="6126480" y="1572768"/>
            <a:ext cx="3017520" cy="2340864"/>
          </a:xfrm>
          <a:prstGeom prst="rect">
            <a:avLst/>
          </a:prstGeom>
        </p:spPr>
      </p:pic>
      <p:cxnSp>
        <p:nvCxnSpPr>
          <p:cNvPr id="15" name="Straight Arrow Connector 14">
            <a:extLst>
              <a:ext uri="{FF2B5EF4-FFF2-40B4-BE49-F238E27FC236}">
                <a16:creationId xmlns:a16="http://schemas.microsoft.com/office/drawing/2014/main" id="{300E2204-8A32-C64D-AF84-F29DE258B3C3}"/>
              </a:ext>
            </a:extLst>
          </p:cNvPr>
          <p:cNvCxnSpPr>
            <a:cxnSpLocks/>
            <a:stCxn id="19" idx="2"/>
            <a:endCxn id="18" idx="1"/>
          </p:cNvCxnSpPr>
          <p:nvPr/>
        </p:nvCxnSpPr>
        <p:spPr>
          <a:xfrm flipV="1">
            <a:off x="86149" y="1257003"/>
            <a:ext cx="361099" cy="2243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A6E1B143-38CC-2E44-9FA0-8440805DA9C7}"/>
              </a:ext>
            </a:extLst>
          </p:cNvPr>
          <p:cNvCxnSpPr>
            <a:cxnSpLocks/>
            <a:stCxn id="20" idx="5"/>
          </p:cNvCxnSpPr>
          <p:nvPr/>
        </p:nvCxnSpPr>
        <p:spPr>
          <a:xfrm>
            <a:off x="2785716" y="3977247"/>
            <a:ext cx="413494" cy="4971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1C4E5C9E-55D0-6C4F-BB9D-C8AD76E7274B}"/>
              </a:ext>
            </a:extLst>
          </p:cNvPr>
          <p:cNvSpPr txBox="1"/>
          <p:nvPr/>
        </p:nvSpPr>
        <p:spPr>
          <a:xfrm>
            <a:off x="3171509" y="4197720"/>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Percentage of available labeled data</a:t>
            </a:r>
          </a:p>
        </p:txBody>
      </p:sp>
      <p:sp>
        <p:nvSpPr>
          <p:cNvPr id="18" name="TextBox 17">
            <a:extLst>
              <a:ext uri="{FF2B5EF4-FFF2-40B4-BE49-F238E27FC236}">
                <a16:creationId xmlns:a16="http://schemas.microsoft.com/office/drawing/2014/main" id="{E9FBE962-DAEF-DD41-B549-4FB16426DC04}"/>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9" name="Donut 18">
            <a:extLst>
              <a:ext uri="{FF2B5EF4-FFF2-40B4-BE49-F238E27FC236}">
                <a16:creationId xmlns:a16="http://schemas.microsoft.com/office/drawing/2014/main" id="{5AF9D49C-08DF-3A47-A0C0-EDDFD23ADBCE}"/>
              </a:ext>
            </a:extLst>
          </p:cNvPr>
          <p:cNvSpPr/>
          <p:nvPr/>
        </p:nvSpPr>
        <p:spPr>
          <a:xfrm rot="5400000">
            <a:off x="-1195553" y="2591337"/>
            <a:ext cx="2563405" cy="343424"/>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4F3E6C5D-99D1-5A49-823E-F363A91CC79B}"/>
              </a:ext>
            </a:extLst>
          </p:cNvPr>
          <p:cNvSpPr/>
          <p:nvPr/>
        </p:nvSpPr>
        <p:spPr>
          <a:xfrm>
            <a:off x="-131834" y="3725947"/>
            <a:ext cx="3418122" cy="294416"/>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Arrow 12">
            <a:extLst>
              <a:ext uri="{FF2B5EF4-FFF2-40B4-BE49-F238E27FC236}">
                <a16:creationId xmlns:a16="http://schemas.microsoft.com/office/drawing/2014/main" id="{0BAE1FDD-9AD1-EF42-9E0B-5D1B37F21C44}"/>
              </a:ext>
            </a:extLst>
          </p:cNvPr>
          <p:cNvSpPr/>
          <p:nvPr/>
        </p:nvSpPr>
        <p:spPr>
          <a:xfrm rot="7620841">
            <a:off x="1883038" y="1646935"/>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1D1E0595-4D83-EF49-A6DB-EC2E21538BDE}"/>
              </a:ext>
            </a:extLst>
          </p:cNvPr>
          <p:cNvSpPr/>
          <p:nvPr/>
        </p:nvSpPr>
        <p:spPr>
          <a:xfrm rot="18611582">
            <a:off x="3652209" y="2447374"/>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6A72C9F9-F6C0-8640-8104-8782D5F1900F}"/>
              </a:ext>
            </a:extLst>
          </p:cNvPr>
          <p:cNvSpPr/>
          <p:nvPr/>
        </p:nvSpPr>
        <p:spPr>
          <a:xfrm rot="5634593">
            <a:off x="7390842" y="1826775"/>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10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animBg="1"/>
      <p:bldP spid="13" grpId="0" animBg="1"/>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33</a:t>
            </a:fld>
            <a:endParaRPr lang="en"/>
          </a:p>
        </p:txBody>
      </p:sp>
      <p:sp>
        <p:nvSpPr>
          <p:cNvPr id="8" name="Title 4">
            <a:extLst>
              <a:ext uri="{FF2B5EF4-FFF2-40B4-BE49-F238E27FC236}">
                <a16:creationId xmlns:a16="http://schemas.microsoft.com/office/drawing/2014/main" id="{E3E90FB1-A49C-A34C-B91D-216CA9BAF48A}"/>
              </a:ext>
            </a:extLst>
          </p:cNvPr>
          <p:cNvSpPr>
            <a:spLocks noGrp="1"/>
          </p:cNvSpPr>
          <p:nvPr>
            <p:ph type="title"/>
          </p:nvPr>
        </p:nvSpPr>
        <p:spPr>
          <a:xfrm>
            <a:off x="893700" y="225038"/>
            <a:ext cx="6462600" cy="857250"/>
          </a:xfrm>
        </p:spPr>
        <p:txBody>
          <a:bodyPr/>
          <a:lstStyle/>
          <a:p>
            <a:r>
              <a:rPr lang="en-US" sz="2400" dirty="0"/>
              <a:t>ALTSS-SOM: Classiﬁcation Accuracy with Different Percentages of Labeled Data</a:t>
            </a:r>
          </a:p>
        </p:txBody>
      </p:sp>
      <p:pic>
        <p:nvPicPr>
          <p:cNvPr id="9" name="Picture 8">
            <a:extLst>
              <a:ext uri="{FF2B5EF4-FFF2-40B4-BE49-F238E27FC236}">
                <a16:creationId xmlns:a16="http://schemas.microsoft.com/office/drawing/2014/main" id="{E03C496F-AC44-6C49-9C1A-D9A8E984FC99}"/>
              </a:ext>
            </a:extLst>
          </p:cNvPr>
          <p:cNvPicPr>
            <a:picLocks/>
          </p:cNvPicPr>
          <p:nvPr/>
        </p:nvPicPr>
        <p:blipFill>
          <a:blip r:embed="rId2"/>
          <a:stretch>
            <a:fillRect/>
          </a:stretch>
        </p:blipFill>
        <p:spPr>
          <a:xfrm>
            <a:off x="22780" y="1572768"/>
            <a:ext cx="3017520" cy="2340864"/>
          </a:xfrm>
          <a:prstGeom prst="rect">
            <a:avLst/>
          </a:prstGeom>
        </p:spPr>
      </p:pic>
      <p:pic>
        <p:nvPicPr>
          <p:cNvPr id="13" name="Picture 12">
            <a:extLst>
              <a:ext uri="{FF2B5EF4-FFF2-40B4-BE49-F238E27FC236}">
                <a16:creationId xmlns:a16="http://schemas.microsoft.com/office/drawing/2014/main" id="{F9FD6429-B24B-8446-8E96-3E3E8F854C37}"/>
              </a:ext>
            </a:extLst>
          </p:cNvPr>
          <p:cNvPicPr>
            <a:picLocks/>
          </p:cNvPicPr>
          <p:nvPr/>
        </p:nvPicPr>
        <p:blipFill>
          <a:blip r:embed="rId3"/>
          <a:stretch>
            <a:fillRect/>
          </a:stretch>
        </p:blipFill>
        <p:spPr>
          <a:xfrm>
            <a:off x="6103700" y="1572768"/>
            <a:ext cx="3017520" cy="2340864"/>
          </a:xfrm>
          <a:prstGeom prst="rect">
            <a:avLst/>
          </a:prstGeom>
        </p:spPr>
      </p:pic>
      <p:pic>
        <p:nvPicPr>
          <p:cNvPr id="16" name="Picture 15">
            <a:extLst>
              <a:ext uri="{FF2B5EF4-FFF2-40B4-BE49-F238E27FC236}">
                <a16:creationId xmlns:a16="http://schemas.microsoft.com/office/drawing/2014/main" id="{A0DE7B1B-0DB6-A641-9994-8D5AE8E3E5E8}"/>
              </a:ext>
            </a:extLst>
          </p:cNvPr>
          <p:cNvPicPr>
            <a:picLocks/>
          </p:cNvPicPr>
          <p:nvPr/>
        </p:nvPicPr>
        <p:blipFill>
          <a:blip r:embed="rId4"/>
          <a:stretch>
            <a:fillRect/>
          </a:stretch>
        </p:blipFill>
        <p:spPr>
          <a:xfrm>
            <a:off x="3063400" y="1572768"/>
            <a:ext cx="3017520" cy="2340864"/>
          </a:xfrm>
          <a:prstGeom prst="rect">
            <a:avLst/>
          </a:prstGeom>
        </p:spPr>
      </p:pic>
      <p:cxnSp>
        <p:nvCxnSpPr>
          <p:cNvPr id="7" name="Straight Arrow Connector 6">
            <a:extLst>
              <a:ext uri="{FF2B5EF4-FFF2-40B4-BE49-F238E27FC236}">
                <a16:creationId xmlns:a16="http://schemas.microsoft.com/office/drawing/2014/main" id="{7318439C-9982-F84A-A680-C11288378077}"/>
              </a:ext>
            </a:extLst>
          </p:cNvPr>
          <p:cNvCxnSpPr>
            <a:cxnSpLocks/>
            <a:stCxn id="14" idx="2"/>
            <a:endCxn id="12" idx="1"/>
          </p:cNvCxnSpPr>
          <p:nvPr/>
        </p:nvCxnSpPr>
        <p:spPr>
          <a:xfrm flipV="1">
            <a:off x="86149" y="1257003"/>
            <a:ext cx="361099" cy="2243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85A5E1F0-075A-F041-AF81-D16F2B15FA76}"/>
              </a:ext>
            </a:extLst>
          </p:cNvPr>
          <p:cNvCxnSpPr>
            <a:cxnSpLocks/>
            <a:stCxn id="15" idx="5"/>
          </p:cNvCxnSpPr>
          <p:nvPr/>
        </p:nvCxnSpPr>
        <p:spPr>
          <a:xfrm>
            <a:off x="2785716" y="3977247"/>
            <a:ext cx="413494" cy="4971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A72E7919-FCBA-D245-AECC-05D80C7E8D9F}"/>
              </a:ext>
            </a:extLst>
          </p:cNvPr>
          <p:cNvSpPr txBox="1"/>
          <p:nvPr/>
        </p:nvSpPr>
        <p:spPr>
          <a:xfrm>
            <a:off x="3171509" y="4197720"/>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Percentage of available labeled data</a:t>
            </a:r>
          </a:p>
        </p:txBody>
      </p:sp>
      <p:sp>
        <p:nvSpPr>
          <p:cNvPr id="12" name="TextBox 11">
            <a:extLst>
              <a:ext uri="{FF2B5EF4-FFF2-40B4-BE49-F238E27FC236}">
                <a16:creationId xmlns:a16="http://schemas.microsoft.com/office/drawing/2014/main" id="{7E344188-5773-314E-B093-BFC6FF201F95}"/>
              </a:ext>
            </a:extLst>
          </p:cNvPr>
          <p:cNvSpPr txBox="1"/>
          <p:nvPr/>
        </p:nvSpPr>
        <p:spPr>
          <a:xfrm>
            <a:off x="447248" y="1072337"/>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4" name="Donut 13">
            <a:extLst>
              <a:ext uri="{FF2B5EF4-FFF2-40B4-BE49-F238E27FC236}">
                <a16:creationId xmlns:a16="http://schemas.microsoft.com/office/drawing/2014/main" id="{23380145-FF18-F841-AAF3-9CEDA462CFEF}"/>
              </a:ext>
            </a:extLst>
          </p:cNvPr>
          <p:cNvSpPr/>
          <p:nvPr/>
        </p:nvSpPr>
        <p:spPr>
          <a:xfrm rot="5400000">
            <a:off x="-1195553" y="2591337"/>
            <a:ext cx="2563405" cy="343424"/>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11B1C591-EC6C-8B43-9549-7AF05ACB18F2}"/>
              </a:ext>
            </a:extLst>
          </p:cNvPr>
          <p:cNvSpPr/>
          <p:nvPr/>
        </p:nvSpPr>
        <p:spPr>
          <a:xfrm>
            <a:off x="-131834" y="3725947"/>
            <a:ext cx="3418122" cy="294416"/>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ight Arrow 16">
            <a:extLst>
              <a:ext uri="{FF2B5EF4-FFF2-40B4-BE49-F238E27FC236}">
                <a16:creationId xmlns:a16="http://schemas.microsoft.com/office/drawing/2014/main" id="{E671549C-3458-8F4C-BDD2-AA483E34ADF0}"/>
              </a:ext>
            </a:extLst>
          </p:cNvPr>
          <p:cNvSpPr/>
          <p:nvPr/>
        </p:nvSpPr>
        <p:spPr>
          <a:xfrm rot="15371214">
            <a:off x="368250" y="2618824"/>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A95BE39F-680D-B148-9023-05FF5CF5AB35}"/>
              </a:ext>
            </a:extLst>
          </p:cNvPr>
          <p:cNvSpPr/>
          <p:nvPr/>
        </p:nvSpPr>
        <p:spPr>
          <a:xfrm rot="901969">
            <a:off x="3957853" y="1694218"/>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3AD4191E-4BA1-A045-A4BB-3845223B3D23}"/>
              </a:ext>
            </a:extLst>
          </p:cNvPr>
          <p:cNvSpPr/>
          <p:nvPr/>
        </p:nvSpPr>
        <p:spPr>
          <a:xfrm rot="4154807">
            <a:off x="6569766" y="1317293"/>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27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animBg="1"/>
      <p:bldP spid="15" grpId="0" animBg="1"/>
      <p:bldP spid="17" grpId="0" animBg="1"/>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34</a:t>
            </a:fld>
            <a:endParaRPr lang="en"/>
          </a:p>
        </p:txBody>
      </p:sp>
      <p:sp>
        <p:nvSpPr>
          <p:cNvPr id="8" name="Title 4">
            <a:extLst>
              <a:ext uri="{FF2B5EF4-FFF2-40B4-BE49-F238E27FC236}">
                <a16:creationId xmlns:a16="http://schemas.microsoft.com/office/drawing/2014/main" id="{E3E90FB1-A49C-A34C-B91D-216CA9BAF48A}"/>
              </a:ext>
            </a:extLst>
          </p:cNvPr>
          <p:cNvSpPr>
            <a:spLocks noGrp="1"/>
          </p:cNvSpPr>
          <p:nvPr>
            <p:ph type="title"/>
          </p:nvPr>
        </p:nvSpPr>
        <p:spPr>
          <a:xfrm>
            <a:off x="893700" y="225038"/>
            <a:ext cx="6462600" cy="857250"/>
          </a:xfrm>
        </p:spPr>
        <p:txBody>
          <a:bodyPr/>
          <a:lstStyle/>
          <a:p>
            <a:r>
              <a:rPr lang="en-US" sz="2400" dirty="0"/>
              <a:t>ALTSS-SOM: Classiﬁcation Accuracy with Different Percentages of Labeled Data</a:t>
            </a:r>
          </a:p>
        </p:txBody>
      </p:sp>
      <p:pic>
        <p:nvPicPr>
          <p:cNvPr id="10" name="Picture 9">
            <a:extLst>
              <a:ext uri="{FF2B5EF4-FFF2-40B4-BE49-F238E27FC236}">
                <a16:creationId xmlns:a16="http://schemas.microsoft.com/office/drawing/2014/main" id="{A9923E87-0927-114B-A486-794ACE62B45C}"/>
              </a:ext>
            </a:extLst>
          </p:cNvPr>
          <p:cNvPicPr>
            <a:picLocks/>
          </p:cNvPicPr>
          <p:nvPr/>
        </p:nvPicPr>
        <p:blipFill>
          <a:blip r:embed="rId2"/>
          <a:stretch>
            <a:fillRect/>
          </a:stretch>
        </p:blipFill>
        <p:spPr>
          <a:xfrm>
            <a:off x="3063240" y="1572768"/>
            <a:ext cx="3017520" cy="2340864"/>
          </a:xfrm>
          <a:prstGeom prst="rect">
            <a:avLst/>
          </a:prstGeom>
        </p:spPr>
      </p:pic>
      <p:cxnSp>
        <p:nvCxnSpPr>
          <p:cNvPr id="5" name="Straight Arrow Connector 4">
            <a:extLst>
              <a:ext uri="{FF2B5EF4-FFF2-40B4-BE49-F238E27FC236}">
                <a16:creationId xmlns:a16="http://schemas.microsoft.com/office/drawing/2014/main" id="{EBE5ABF1-7B4E-2246-9081-57A0DA4AC730}"/>
              </a:ext>
            </a:extLst>
          </p:cNvPr>
          <p:cNvCxnSpPr>
            <a:cxnSpLocks/>
            <a:stCxn id="11" idx="2"/>
            <a:endCxn id="9" idx="1"/>
          </p:cNvCxnSpPr>
          <p:nvPr/>
        </p:nvCxnSpPr>
        <p:spPr>
          <a:xfrm flipV="1">
            <a:off x="3134149" y="1243592"/>
            <a:ext cx="361099" cy="2243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3439B908-840C-FD4C-8E45-5A4E632C3DC2}"/>
              </a:ext>
            </a:extLst>
          </p:cNvPr>
          <p:cNvCxnSpPr>
            <a:cxnSpLocks/>
            <a:stCxn id="12" idx="5"/>
          </p:cNvCxnSpPr>
          <p:nvPr/>
        </p:nvCxnSpPr>
        <p:spPr>
          <a:xfrm>
            <a:off x="5833716" y="3963836"/>
            <a:ext cx="413494" cy="4971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0ECABCA6-9C82-2549-9C41-07F9E2FA4A2C}"/>
              </a:ext>
            </a:extLst>
          </p:cNvPr>
          <p:cNvSpPr txBox="1"/>
          <p:nvPr/>
        </p:nvSpPr>
        <p:spPr>
          <a:xfrm>
            <a:off x="6219509" y="4184309"/>
            <a:ext cx="2545104" cy="65490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a:buClr>
                <a:srgbClr val="97ABBC"/>
              </a:buClr>
              <a:buSzPts val="3600"/>
              <a:buFont typeface="Raleway"/>
              <a:buNone/>
              <a:defRPr sz="2400" b="1">
                <a:solidFill>
                  <a:schemeClr val="accent3">
                    <a:lumMod val="50000"/>
                  </a:schemeClr>
                </a:solidFill>
                <a:latin typeface="Raleway"/>
                <a:ea typeface="Raleway"/>
                <a:cs typeface="Raleway"/>
                <a:sym typeface="Raleway"/>
              </a:defRPr>
            </a:lvl1pPr>
            <a:lvl2pPr>
              <a:buClr>
                <a:srgbClr val="97ABBC"/>
              </a:buClr>
              <a:buSzPts val="3600"/>
              <a:buFont typeface="Raleway"/>
              <a:buNone/>
              <a:defRPr sz="3600">
                <a:solidFill>
                  <a:srgbClr val="97ABBC"/>
                </a:solidFill>
                <a:latin typeface="Raleway"/>
                <a:ea typeface="Raleway"/>
                <a:cs typeface="Raleway"/>
                <a:sym typeface="Raleway"/>
              </a:defRPr>
            </a:lvl2pPr>
            <a:lvl3pPr>
              <a:buClr>
                <a:srgbClr val="97ABBC"/>
              </a:buClr>
              <a:buSzPts val="3600"/>
              <a:buFont typeface="Raleway"/>
              <a:buNone/>
              <a:defRPr sz="3600">
                <a:solidFill>
                  <a:srgbClr val="97ABBC"/>
                </a:solidFill>
                <a:latin typeface="Raleway"/>
                <a:ea typeface="Raleway"/>
                <a:cs typeface="Raleway"/>
                <a:sym typeface="Raleway"/>
              </a:defRPr>
            </a:lvl3pPr>
            <a:lvl4pPr>
              <a:buClr>
                <a:srgbClr val="97ABBC"/>
              </a:buClr>
              <a:buSzPts val="3600"/>
              <a:buFont typeface="Raleway"/>
              <a:buNone/>
              <a:defRPr sz="3600">
                <a:solidFill>
                  <a:srgbClr val="97ABBC"/>
                </a:solidFill>
                <a:latin typeface="Raleway"/>
                <a:ea typeface="Raleway"/>
                <a:cs typeface="Raleway"/>
                <a:sym typeface="Raleway"/>
              </a:defRPr>
            </a:lvl4pPr>
            <a:lvl5pPr>
              <a:buClr>
                <a:srgbClr val="97ABBC"/>
              </a:buClr>
              <a:buSzPts val="3600"/>
              <a:buFont typeface="Raleway"/>
              <a:buNone/>
              <a:defRPr sz="3600">
                <a:solidFill>
                  <a:srgbClr val="97ABBC"/>
                </a:solidFill>
                <a:latin typeface="Raleway"/>
                <a:ea typeface="Raleway"/>
                <a:cs typeface="Raleway"/>
                <a:sym typeface="Raleway"/>
              </a:defRPr>
            </a:lvl5pPr>
            <a:lvl6pPr>
              <a:buClr>
                <a:srgbClr val="97ABBC"/>
              </a:buClr>
              <a:buSzPts val="3600"/>
              <a:buFont typeface="Raleway"/>
              <a:buNone/>
              <a:defRPr sz="3600">
                <a:solidFill>
                  <a:srgbClr val="97ABBC"/>
                </a:solidFill>
                <a:latin typeface="Raleway"/>
                <a:ea typeface="Raleway"/>
                <a:cs typeface="Raleway"/>
                <a:sym typeface="Raleway"/>
              </a:defRPr>
            </a:lvl6pPr>
            <a:lvl7pPr>
              <a:buClr>
                <a:srgbClr val="97ABBC"/>
              </a:buClr>
              <a:buSzPts val="3600"/>
              <a:buFont typeface="Raleway"/>
              <a:buNone/>
              <a:defRPr sz="3600">
                <a:solidFill>
                  <a:srgbClr val="97ABBC"/>
                </a:solidFill>
                <a:latin typeface="Raleway"/>
                <a:ea typeface="Raleway"/>
                <a:cs typeface="Raleway"/>
                <a:sym typeface="Raleway"/>
              </a:defRPr>
            </a:lvl7pPr>
            <a:lvl8pPr>
              <a:buClr>
                <a:srgbClr val="97ABBC"/>
              </a:buClr>
              <a:buSzPts val="3600"/>
              <a:buFont typeface="Raleway"/>
              <a:buNone/>
              <a:defRPr sz="3600">
                <a:solidFill>
                  <a:srgbClr val="97ABBC"/>
                </a:solidFill>
                <a:latin typeface="Raleway"/>
                <a:ea typeface="Raleway"/>
                <a:cs typeface="Raleway"/>
                <a:sym typeface="Raleway"/>
              </a:defRPr>
            </a:lvl8pPr>
            <a:lvl9pPr>
              <a:buClr>
                <a:srgbClr val="97ABBC"/>
              </a:buClr>
              <a:buSzPts val="3600"/>
              <a:buFont typeface="Raleway"/>
              <a:buNone/>
              <a:defRPr sz="3600">
                <a:solidFill>
                  <a:srgbClr val="97ABBC"/>
                </a:solidFill>
                <a:latin typeface="Raleway"/>
                <a:ea typeface="Raleway"/>
                <a:cs typeface="Raleway"/>
                <a:sym typeface="Raleway"/>
              </a:defRPr>
            </a:lvl9pPr>
          </a:lstStyle>
          <a:p>
            <a:r>
              <a:rPr lang="en-US" sz="1800" b="0" dirty="0"/>
              <a:t>Percentage of available labeled data</a:t>
            </a:r>
          </a:p>
        </p:txBody>
      </p:sp>
      <p:sp>
        <p:nvSpPr>
          <p:cNvPr id="9" name="TextBox 8">
            <a:extLst>
              <a:ext uri="{FF2B5EF4-FFF2-40B4-BE49-F238E27FC236}">
                <a16:creationId xmlns:a16="http://schemas.microsoft.com/office/drawing/2014/main" id="{50EDED45-B73E-A940-8B13-FA20E3386AE8}"/>
              </a:ext>
            </a:extLst>
          </p:cNvPr>
          <p:cNvSpPr txBox="1"/>
          <p:nvPr/>
        </p:nvSpPr>
        <p:spPr>
          <a:xfrm>
            <a:off x="3495248" y="1058926"/>
            <a:ext cx="1882588" cy="36933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RPr/>
            </a:defPPr>
            <a:lvl1pPr>
              <a:buClr>
                <a:srgbClr val="97ABBC"/>
              </a:buClr>
              <a:buSzPts val="3600"/>
              <a:buFont typeface="Raleway"/>
              <a:buNone/>
              <a:defRPr sz="1800">
                <a:solidFill>
                  <a:schemeClr val="accent3">
                    <a:lumMod val="50000"/>
                  </a:schemeClr>
                </a:solidFill>
                <a:latin typeface="Raleway"/>
                <a:ea typeface="Raleway"/>
                <a:cs typeface="Raleway"/>
              </a:defRPr>
            </a:lvl1pPr>
            <a:lvl2pPr>
              <a:buClr>
                <a:srgbClr val="97ABBC"/>
              </a:buClr>
              <a:buSzPts val="3600"/>
              <a:buFont typeface="Raleway"/>
              <a:buNone/>
              <a:defRPr sz="3600">
                <a:solidFill>
                  <a:srgbClr val="97ABBC"/>
                </a:solidFill>
                <a:latin typeface="Raleway"/>
                <a:ea typeface="Raleway"/>
                <a:cs typeface="Raleway"/>
              </a:defRPr>
            </a:lvl2pPr>
            <a:lvl3pPr>
              <a:buClr>
                <a:srgbClr val="97ABBC"/>
              </a:buClr>
              <a:buSzPts val="3600"/>
              <a:buFont typeface="Raleway"/>
              <a:buNone/>
              <a:defRPr sz="3600">
                <a:solidFill>
                  <a:srgbClr val="97ABBC"/>
                </a:solidFill>
                <a:latin typeface="Raleway"/>
                <a:ea typeface="Raleway"/>
                <a:cs typeface="Raleway"/>
              </a:defRPr>
            </a:lvl3pPr>
            <a:lvl4pPr>
              <a:buClr>
                <a:srgbClr val="97ABBC"/>
              </a:buClr>
              <a:buSzPts val="3600"/>
              <a:buFont typeface="Raleway"/>
              <a:buNone/>
              <a:defRPr sz="3600">
                <a:solidFill>
                  <a:srgbClr val="97ABBC"/>
                </a:solidFill>
                <a:latin typeface="Raleway"/>
                <a:ea typeface="Raleway"/>
                <a:cs typeface="Raleway"/>
              </a:defRPr>
            </a:lvl4pPr>
            <a:lvl5pPr>
              <a:buClr>
                <a:srgbClr val="97ABBC"/>
              </a:buClr>
              <a:buSzPts val="3600"/>
              <a:buFont typeface="Raleway"/>
              <a:buNone/>
              <a:defRPr sz="3600">
                <a:solidFill>
                  <a:srgbClr val="97ABBC"/>
                </a:solidFill>
                <a:latin typeface="Raleway"/>
                <a:ea typeface="Raleway"/>
                <a:cs typeface="Raleway"/>
              </a:defRPr>
            </a:lvl5pPr>
            <a:lvl6pPr>
              <a:buClr>
                <a:srgbClr val="97ABBC"/>
              </a:buClr>
              <a:buSzPts val="3600"/>
              <a:buFont typeface="Raleway"/>
              <a:buNone/>
              <a:defRPr sz="3600">
                <a:solidFill>
                  <a:srgbClr val="97ABBC"/>
                </a:solidFill>
                <a:latin typeface="Raleway"/>
                <a:ea typeface="Raleway"/>
                <a:cs typeface="Raleway"/>
              </a:defRPr>
            </a:lvl6pPr>
            <a:lvl7pPr>
              <a:buClr>
                <a:srgbClr val="97ABBC"/>
              </a:buClr>
              <a:buSzPts val="3600"/>
              <a:buFont typeface="Raleway"/>
              <a:buNone/>
              <a:defRPr sz="3600">
                <a:solidFill>
                  <a:srgbClr val="97ABBC"/>
                </a:solidFill>
                <a:latin typeface="Raleway"/>
                <a:ea typeface="Raleway"/>
                <a:cs typeface="Raleway"/>
              </a:defRPr>
            </a:lvl7pPr>
            <a:lvl8pPr>
              <a:buClr>
                <a:srgbClr val="97ABBC"/>
              </a:buClr>
              <a:buSzPts val="3600"/>
              <a:buFont typeface="Raleway"/>
              <a:buNone/>
              <a:defRPr sz="3600">
                <a:solidFill>
                  <a:srgbClr val="97ABBC"/>
                </a:solidFill>
                <a:latin typeface="Raleway"/>
                <a:ea typeface="Raleway"/>
                <a:cs typeface="Raleway"/>
              </a:defRPr>
            </a:lvl8pPr>
            <a:lvl9pPr>
              <a:buClr>
                <a:srgbClr val="97ABBC"/>
              </a:buClr>
              <a:buSzPts val="3600"/>
              <a:buFont typeface="Raleway"/>
              <a:buNone/>
              <a:defRPr sz="3600">
                <a:solidFill>
                  <a:srgbClr val="97ABBC"/>
                </a:solidFill>
                <a:latin typeface="Raleway"/>
                <a:ea typeface="Raleway"/>
                <a:cs typeface="Raleway"/>
              </a:defRPr>
            </a:lvl9pPr>
          </a:lstStyle>
          <a:p>
            <a:r>
              <a:rPr lang="en-US" dirty="0"/>
              <a:t>Accuracy</a:t>
            </a:r>
          </a:p>
        </p:txBody>
      </p:sp>
      <p:sp>
        <p:nvSpPr>
          <p:cNvPr id="11" name="Donut 10">
            <a:extLst>
              <a:ext uri="{FF2B5EF4-FFF2-40B4-BE49-F238E27FC236}">
                <a16:creationId xmlns:a16="http://schemas.microsoft.com/office/drawing/2014/main" id="{AF8E1BD8-7A21-CB4B-B033-D922B9DA1A1D}"/>
              </a:ext>
            </a:extLst>
          </p:cNvPr>
          <p:cNvSpPr/>
          <p:nvPr/>
        </p:nvSpPr>
        <p:spPr>
          <a:xfrm rot="5400000">
            <a:off x="1852447" y="2577926"/>
            <a:ext cx="2563405" cy="343424"/>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a:extLst>
              <a:ext uri="{FF2B5EF4-FFF2-40B4-BE49-F238E27FC236}">
                <a16:creationId xmlns:a16="http://schemas.microsoft.com/office/drawing/2014/main" id="{09B9C7E8-86CF-3746-B6F1-AB7F74630C5C}"/>
              </a:ext>
            </a:extLst>
          </p:cNvPr>
          <p:cNvSpPr/>
          <p:nvPr/>
        </p:nvSpPr>
        <p:spPr>
          <a:xfrm>
            <a:off x="2916166" y="3712536"/>
            <a:ext cx="3418122" cy="294416"/>
          </a:xfrm>
          <a:prstGeom prst="donut">
            <a:avLst>
              <a:gd name="adj" fmla="val 8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ight Arrow 12">
            <a:extLst>
              <a:ext uri="{FF2B5EF4-FFF2-40B4-BE49-F238E27FC236}">
                <a16:creationId xmlns:a16="http://schemas.microsoft.com/office/drawing/2014/main" id="{B85F3C4C-D7BC-A348-B48A-EAB56E23DA9E}"/>
              </a:ext>
            </a:extLst>
          </p:cNvPr>
          <p:cNvSpPr/>
          <p:nvPr/>
        </p:nvSpPr>
        <p:spPr>
          <a:xfrm rot="12724076">
            <a:off x="6047593" y="1914601"/>
            <a:ext cx="488797" cy="24875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72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Clustering Performance</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2" name="Picture 1">
            <a:extLst>
              <a:ext uri="{FF2B5EF4-FFF2-40B4-BE49-F238E27FC236}">
                <a16:creationId xmlns:a16="http://schemas.microsoft.com/office/drawing/2014/main" id="{91B2F695-8E68-5543-885B-E92F70B08ED7}"/>
              </a:ext>
            </a:extLst>
          </p:cNvPr>
          <p:cNvPicPr>
            <a:picLocks noChangeAspect="1"/>
          </p:cNvPicPr>
          <p:nvPr/>
        </p:nvPicPr>
        <p:blipFill rotWithShape="1">
          <a:blip r:embed="rId2"/>
          <a:srcRect t="22733"/>
          <a:stretch/>
        </p:blipFill>
        <p:spPr>
          <a:xfrm>
            <a:off x="736336" y="2479040"/>
            <a:ext cx="7970342" cy="1378752"/>
          </a:xfrm>
          <a:prstGeom prst="rect">
            <a:avLst/>
          </a:prstGeom>
        </p:spPr>
      </p:pic>
      <p:sp>
        <p:nvSpPr>
          <p:cNvPr id="3" name="Frame 2">
            <a:extLst>
              <a:ext uri="{FF2B5EF4-FFF2-40B4-BE49-F238E27FC236}">
                <a16:creationId xmlns:a16="http://schemas.microsoft.com/office/drawing/2014/main" id="{672C9B33-FEF6-C040-9BB8-6DA3F15F63A9}"/>
              </a:ext>
            </a:extLst>
          </p:cNvPr>
          <p:cNvSpPr/>
          <p:nvPr/>
        </p:nvSpPr>
        <p:spPr>
          <a:xfrm>
            <a:off x="798719" y="3253494"/>
            <a:ext cx="7839986" cy="310101"/>
          </a:xfrm>
          <a:prstGeom prst="fram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BEEEC434-A0F4-A044-8E90-FB3B5E0F6245}"/>
              </a:ext>
            </a:extLst>
          </p:cNvPr>
          <p:cNvSpPr/>
          <p:nvPr/>
        </p:nvSpPr>
        <p:spPr>
          <a:xfrm>
            <a:off x="798719" y="3477456"/>
            <a:ext cx="7839986" cy="310101"/>
          </a:xfrm>
          <a:prstGeom prst="frame">
            <a:avLst/>
          </a:prstGeom>
          <a:solidFill>
            <a:schemeClr val="tx2">
              <a:lumMod val="1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a:extLst>
              <a:ext uri="{FF2B5EF4-FFF2-40B4-BE49-F238E27FC236}">
                <a16:creationId xmlns:a16="http://schemas.microsoft.com/office/drawing/2014/main" id="{47CA64C6-AF6B-5C47-8BA2-BC73FA70ABD2}"/>
              </a:ext>
            </a:extLst>
          </p:cNvPr>
          <p:cNvCxnSpPr/>
          <p:nvPr/>
        </p:nvCxnSpPr>
        <p:spPr>
          <a:xfrm flipV="1">
            <a:off x="2722934" y="3694127"/>
            <a:ext cx="413468" cy="397565"/>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Google Shape;125;p17">
            <a:extLst>
              <a:ext uri="{FF2B5EF4-FFF2-40B4-BE49-F238E27FC236}">
                <a16:creationId xmlns:a16="http://schemas.microsoft.com/office/drawing/2014/main" id="{35A6F6D3-A446-324E-9356-A3EBF5F1FAB3}"/>
              </a:ext>
            </a:extLst>
          </p:cNvPr>
          <p:cNvSpPr txBox="1">
            <a:spLocks/>
          </p:cNvSpPr>
          <p:nvPr/>
        </p:nvSpPr>
        <p:spPr>
          <a:xfrm>
            <a:off x="893699" y="1063238"/>
            <a:ext cx="7812979" cy="3552300"/>
          </a:xfrm>
          <a:prstGeom prst="rect">
            <a:avLst/>
          </a:prstGeom>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a:lstStyle>
          <a:p>
            <a:pPr marL="414338" indent="-385763" algn="just">
              <a:buSzPct val="100000"/>
              <a:buFont typeface="Arial" panose="020B0604020202020204" pitchFamily="34" charset="0"/>
              <a:buChar char="•"/>
            </a:pPr>
            <a:r>
              <a:rPr lang="en-US" sz="1800" dirty="0">
                <a:solidFill>
                  <a:schemeClr val="accent1">
                    <a:lumMod val="75000"/>
                  </a:schemeClr>
                </a:solidFill>
              </a:rPr>
              <a:t>ALTSS-SOM for clustering tasks solely, without using any labels in comparison with other clustering methods.</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500 different parameters set</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p:txBody>
      </p:sp>
    </p:spTree>
    <p:extLst>
      <p:ext uri="{BB962C8B-B14F-4D97-AF65-F5344CB8AC3E}">
        <p14:creationId xmlns:p14="http://schemas.microsoft.com/office/powerpoint/2010/main" val="38729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xit" presetSubtype="10" fill="hold" grpId="1" nodeType="with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5714DB-BFB5-1346-8432-96FE00CF3963}"/>
              </a:ext>
            </a:extLst>
          </p:cNvPr>
          <p:cNvPicPr>
            <a:picLocks noChangeAspect="1"/>
          </p:cNvPicPr>
          <p:nvPr/>
        </p:nvPicPr>
        <p:blipFill>
          <a:blip r:embed="rId3"/>
          <a:stretch>
            <a:fillRect/>
          </a:stretch>
        </p:blipFill>
        <p:spPr>
          <a:xfrm>
            <a:off x="82380" y="1647774"/>
            <a:ext cx="9037513" cy="2174773"/>
          </a:xfrm>
          <a:prstGeom prst="rect">
            <a:avLst/>
          </a:prstGeom>
        </p:spPr>
      </p:pic>
      <p:sp>
        <p:nvSpPr>
          <p:cNvPr id="5" name="Title 4">
            <a:extLst>
              <a:ext uri="{FF2B5EF4-FFF2-40B4-BE49-F238E27FC236}">
                <a16:creationId xmlns:a16="http://schemas.microsoft.com/office/drawing/2014/main" id="{FCBA908C-E9E7-C142-9150-5BC3CD63B98E}"/>
              </a:ext>
            </a:extLst>
          </p:cNvPr>
          <p:cNvSpPr>
            <a:spLocks noGrp="1"/>
          </p:cNvSpPr>
          <p:nvPr>
            <p:ph type="title"/>
          </p:nvPr>
        </p:nvSpPr>
        <p:spPr>
          <a:xfrm>
            <a:off x="893700" y="205988"/>
            <a:ext cx="6462600" cy="857250"/>
          </a:xfrm>
        </p:spPr>
        <p:txBody>
          <a:bodyPr anchor="t"/>
          <a:lstStyle/>
          <a:p>
            <a:r>
              <a:rPr lang="en-US" sz="2400" dirty="0"/>
              <a:t>ALTSS-SOM: Fully Supervised Performances</a:t>
            </a:r>
          </a:p>
        </p:txBody>
      </p:sp>
      <p:sp>
        <p:nvSpPr>
          <p:cNvPr id="4" name="Slide Number Placeholder 3">
            <a:extLst>
              <a:ext uri="{FF2B5EF4-FFF2-40B4-BE49-F238E27FC236}">
                <a16:creationId xmlns:a16="http://schemas.microsoft.com/office/drawing/2014/main" id="{08080881-E5F3-AF4B-8F1A-4ED685FE1260}"/>
              </a:ext>
            </a:extLst>
          </p:cNvPr>
          <p:cNvSpPr>
            <a:spLocks noGrp="1"/>
          </p:cNvSpPr>
          <p:nvPr>
            <p:ph type="sldNum" idx="12"/>
          </p:nvPr>
        </p:nvSpPr>
        <p:spPr/>
        <p:txBody>
          <a:bodyPr/>
          <a:lstStyle/>
          <a:p>
            <a:fld id="{00000000-1234-1234-1234-123412341234}" type="slidenum">
              <a:rPr lang="en" smtClean="0"/>
              <a:pPr/>
              <a:t>36</a:t>
            </a:fld>
            <a:endParaRPr lang="en"/>
          </a:p>
        </p:txBody>
      </p:sp>
      <p:sp>
        <p:nvSpPr>
          <p:cNvPr id="16" name="Frame 15">
            <a:extLst>
              <a:ext uri="{FF2B5EF4-FFF2-40B4-BE49-F238E27FC236}">
                <a16:creationId xmlns:a16="http://schemas.microsoft.com/office/drawing/2014/main" id="{7AEE4B64-515D-634D-ABCD-AFD8C8627FA3}"/>
              </a:ext>
            </a:extLst>
          </p:cNvPr>
          <p:cNvSpPr/>
          <p:nvPr/>
        </p:nvSpPr>
        <p:spPr>
          <a:xfrm>
            <a:off x="1114153" y="3023286"/>
            <a:ext cx="1044161"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A44ED41B-37C6-454C-BD7E-AE2765A00112}"/>
              </a:ext>
            </a:extLst>
          </p:cNvPr>
          <p:cNvSpPr/>
          <p:nvPr/>
        </p:nvSpPr>
        <p:spPr>
          <a:xfrm>
            <a:off x="1114153" y="2242050"/>
            <a:ext cx="1044161"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091CB8AD-EA95-6344-8E88-1497FA85E5DB}"/>
              </a:ext>
            </a:extLst>
          </p:cNvPr>
          <p:cNvSpPr/>
          <p:nvPr/>
        </p:nvSpPr>
        <p:spPr>
          <a:xfrm>
            <a:off x="2166552" y="1988734"/>
            <a:ext cx="1044161"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Frame 29">
            <a:extLst>
              <a:ext uri="{FF2B5EF4-FFF2-40B4-BE49-F238E27FC236}">
                <a16:creationId xmlns:a16="http://schemas.microsoft.com/office/drawing/2014/main" id="{0646D7D5-46DD-474E-BC43-77D9E3FFEAEE}"/>
              </a:ext>
            </a:extLst>
          </p:cNvPr>
          <p:cNvSpPr/>
          <p:nvPr/>
        </p:nvSpPr>
        <p:spPr>
          <a:xfrm>
            <a:off x="3227189" y="2243081"/>
            <a:ext cx="1044161"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ame 30">
            <a:extLst>
              <a:ext uri="{FF2B5EF4-FFF2-40B4-BE49-F238E27FC236}">
                <a16:creationId xmlns:a16="http://schemas.microsoft.com/office/drawing/2014/main" id="{1CBE3738-D9A8-1E45-A2E8-F3B8FE067319}"/>
              </a:ext>
            </a:extLst>
          </p:cNvPr>
          <p:cNvSpPr/>
          <p:nvPr/>
        </p:nvSpPr>
        <p:spPr>
          <a:xfrm>
            <a:off x="4303533" y="1982369"/>
            <a:ext cx="1044161"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ame 31">
            <a:extLst>
              <a:ext uri="{FF2B5EF4-FFF2-40B4-BE49-F238E27FC236}">
                <a16:creationId xmlns:a16="http://schemas.microsoft.com/office/drawing/2014/main" id="{AA4AFFFA-62C5-3F44-AE0B-963433F47CF1}"/>
              </a:ext>
            </a:extLst>
          </p:cNvPr>
          <p:cNvSpPr/>
          <p:nvPr/>
        </p:nvSpPr>
        <p:spPr>
          <a:xfrm>
            <a:off x="6448752" y="2241208"/>
            <a:ext cx="1044161"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ame 32">
            <a:extLst>
              <a:ext uri="{FF2B5EF4-FFF2-40B4-BE49-F238E27FC236}">
                <a16:creationId xmlns:a16="http://schemas.microsoft.com/office/drawing/2014/main" id="{017AA381-03AD-9B4C-9C91-C498AEAC956F}"/>
              </a:ext>
            </a:extLst>
          </p:cNvPr>
          <p:cNvSpPr/>
          <p:nvPr/>
        </p:nvSpPr>
        <p:spPr>
          <a:xfrm>
            <a:off x="8593971" y="2241208"/>
            <a:ext cx="550029" cy="330542"/>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ame 33">
            <a:extLst>
              <a:ext uri="{FF2B5EF4-FFF2-40B4-BE49-F238E27FC236}">
                <a16:creationId xmlns:a16="http://schemas.microsoft.com/office/drawing/2014/main" id="{BC38FFDA-B5A5-F349-9E1B-BB9B5E059B88}"/>
              </a:ext>
            </a:extLst>
          </p:cNvPr>
          <p:cNvSpPr/>
          <p:nvPr/>
        </p:nvSpPr>
        <p:spPr>
          <a:xfrm>
            <a:off x="2187116" y="3023286"/>
            <a:ext cx="1044161"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Frame 34">
            <a:extLst>
              <a:ext uri="{FF2B5EF4-FFF2-40B4-BE49-F238E27FC236}">
                <a16:creationId xmlns:a16="http://schemas.microsoft.com/office/drawing/2014/main" id="{CF2E321B-8ACF-294D-AB36-0EE6C22D88D9}"/>
              </a:ext>
            </a:extLst>
          </p:cNvPr>
          <p:cNvSpPr/>
          <p:nvPr/>
        </p:nvSpPr>
        <p:spPr>
          <a:xfrm>
            <a:off x="3247753" y="3024674"/>
            <a:ext cx="1044161"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ame 35">
            <a:extLst>
              <a:ext uri="{FF2B5EF4-FFF2-40B4-BE49-F238E27FC236}">
                <a16:creationId xmlns:a16="http://schemas.microsoft.com/office/drawing/2014/main" id="{568A5B51-5853-AB47-90C3-E56F79CF78FF}"/>
              </a:ext>
            </a:extLst>
          </p:cNvPr>
          <p:cNvSpPr/>
          <p:nvPr/>
        </p:nvSpPr>
        <p:spPr>
          <a:xfrm>
            <a:off x="4296002" y="3024674"/>
            <a:ext cx="1044161"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Frame 36">
            <a:extLst>
              <a:ext uri="{FF2B5EF4-FFF2-40B4-BE49-F238E27FC236}">
                <a16:creationId xmlns:a16="http://schemas.microsoft.com/office/drawing/2014/main" id="{E2667AB3-C92C-8F40-99BA-49ECA76AF086}"/>
              </a:ext>
            </a:extLst>
          </p:cNvPr>
          <p:cNvSpPr/>
          <p:nvPr/>
        </p:nvSpPr>
        <p:spPr>
          <a:xfrm>
            <a:off x="6448752" y="3011718"/>
            <a:ext cx="1044161"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Frame 37">
            <a:extLst>
              <a:ext uri="{FF2B5EF4-FFF2-40B4-BE49-F238E27FC236}">
                <a16:creationId xmlns:a16="http://schemas.microsoft.com/office/drawing/2014/main" id="{DF9B6158-C473-774D-B62A-280F2DD6F556}"/>
              </a:ext>
            </a:extLst>
          </p:cNvPr>
          <p:cNvSpPr/>
          <p:nvPr/>
        </p:nvSpPr>
        <p:spPr>
          <a:xfrm>
            <a:off x="8601502" y="2987374"/>
            <a:ext cx="550605" cy="266970"/>
          </a:xfrm>
          <a:prstGeom prst="frame">
            <a:avLst>
              <a:gd name="adj1" fmla="val 740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223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1657350" y="1531907"/>
            <a:ext cx="5829300" cy="1759933"/>
          </a:xfrm>
          <a:prstGeom prst="rect">
            <a:avLst/>
          </a:prstGeom>
        </p:spPr>
        <p:txBody>
          <a:bodyPr spcFirstLastPara="1" wrap="square" lIns="68569" tIns="68569" rIns="68569" bIns="68569" anchor="b" anchorCtr="0">
            <a:noAutofit/>
          </a:bodyPr>
          <a:lstStyle/>
          <a:p>
            <a:r>
              <a:rPr lang="en" sz="5400" dirty="0">
                <a:solidFill>
                  <a:srgbClr val="7ECEFD"/>
                </a:solidFill>
              </a:rPr>
              <a:t>7.</a:t>
            </a:r>
            <a:endParaRPr sz="5400" dirty="0">
              <a:solidFill>
                <a:srgbClr val="7ECEFD"/>
              </a:solidFill>
            </a:endParaRPr>
          </a:p>
          <a:p>
            <a:pPr lvl="0"/>
            <a:r>
              <a:rPr lang="en-US" dirty="0"/>
              <a:t>Conclusion and Future Work</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37</a:t>
            </a:fld>
            <a:endParaRPr/>
          </a:p>
        </p:txBody>
      </p:sp>
    </p:spTree>
    <p:extLst>
      <p:ext uri="{BB962C8B-B14F-4D97-AF65-F5344CB8AC3E}">
        <p14:creationId xmlns:p14="http://schemas.microsoft.com/office/powerpoint/2010/main" val="2643516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68569" tIns="68569" rIns="68569" bIns="68569" anchor="b" anchorCtr="0">
            <a:noAutofit/>
          </a:bodyPr>
          <a:lstStyle/>
          <a:p>
            <a:pPr lvl="0"/>
            <a:r>
              <a:rPr lang="en-US" dirty="0">
                <a:solidFill>
                  <a:schemeClr val="accent1">
                    <a:lumMod val="75000"/>
                  </a:schemeClr>
                </a:solidFill>
              </a:rPr>
              <a:t>Conclusion</a:t>
            </a:r>
            <a:endParaRPr b="1" dirty="0">
              <a:solidFill>
                <a:schemeClr val="accent1">
                  <a:lumMod val="75000"/>
                </a:schemeClr>
              </a:solidFill>
            </a:endParaRPr>
          </a:p>
        </p:txBody>
      </p:sp>
      <p:sp>
        <p:nvSpPr>
          <p:cNvPr id="125" name="Google Shape;125;p17"/>
          <p:cNvSpPr txBox="1">
            <a:spLocks noGrp="1"/>
          </p:cNvSpPr>
          <p:nvPr>
            <p:ph type="body" idx="1"/>
          </p:nvPr>
        </p:nvSpPr>
        <p:spPr>
          <a:xfrm>
            <a:off x="893699" y="1063238"/>
            <a:ext cx="7812979" cy="3552300"/>
          </a:xfrm>
          <a:prstGeom prst="rect">
            <a:avLst/>
          </a:prstGeom>
        </p:spPr>
        <p:txBody>
          <a:bodyPr spcFirstLastPara="1" wrap="square" lIns="68569" tIns="68569" rIns="68569" bIns="68569" anchor="t" anchorCtr="0">
            <a:noAutofit/>
          </a:bodyPr>
          <a:lstStyle/>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ALTSS-SOM was put on trial in a scenario of full supervision: even though not being built for that, both models presented good results, being better than or at least close to the best methods.</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ALTSS-SOM was able to reduce in two the number of parameters whereby improving the performance (classiﬁcation and clustering)</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414338" indent="-385763" algn="just">
              <a:buSzPct val="100000"/>
              <a:buFont typeface="Arial" panose="020B0604020202020204" pitchFamily="34" charset="0"/>
              <a:buChar char="•"/>
            </a:pPr>
            <a:r>
              <a:rPr lang="en-US" sz="1800" dirty="0">
                <a:solidFill>
                  <a:schemeClr val="accent1">
                    <a:lumMod val="75000"/>
                  </a:schemeClr>
                </a:solidFill>
              </a:rPr>
              <a:t>ALTSS-SOM improved the sample efﬁciency by not merely discarding data in certain cases but kept digging into its characteristics in order to establish a better understanding of their statistics.</a:t>
            </a:r>
          </a:p>
          <a:p>
            <a:pPr marL="414338" indent="-385763" algn="just">
              <a:buSzPct val="100000"/>
              <a:buFont typeface="Arial" panose="020B0604020202020204" pitchFamily="34" charset="0"/>
              <a:buChar char="•"/>
            </a:pPr>
            <a:endParaRPr lang="en-US" sz="1800" dirty="0">
              <a:solidFill>
                <a:schemeClr val="accent1">
                  <a:lumMod val="75000"/>
                </a:schemeClr>
              </a:solidFill>
            </a:endParaRPr>
          </a:p>
          <a:p>
            <a:pPr marL="28575" indent="0" algn="just">
              <a:buSzPct val="100000"/>
              <a:buNone/>
            </a:pPr>
            <a:endParaRPr lang="en-US" sz="1800" dirty="0">
              <a:solidFill>
                <a:schemeClr val="accent1">
                  <a:lumMod val="75000"/>
                </a:schemeClr>
              </a:solidFill>
            </a:endParaRPr>
          </a:p>
        </p:txBody>
      </p:sp>
      <p:sp>
        <p:nvSpPr>
          <p:cNvPr id="126" name="Google Shape;126;p17"/>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38</a:t>
            </a:fld>
            <a:endParaRPr/>
          </a:p>
        </p:txBody>
      </p:sp>
    </p:spTree>
    <p:extLst>
      <p:ext uri="{BB962C8B-B14F-4D97-AF65-F5344CB8AC3E}">
        <p14:creationId xmlns:p14="http://schemas.microsoft.com/office/powerpoint/2010/main" val="3883332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68569" tIns="68569" rIns="68569" bIns="68569" anchor="b" anchorCtr="0">
            <a:noAutofit/>
          </a:bodyPr>
          <a:lstStyle/>
          <a:p>
            <a:pPr lvl="0"/>
            <a:r>
              <a:rPr lang="en-US" b="1" dirty="0">
                <a:solidFill>
                  <a:schemeClr val="accent1">
                    <a:lumMod val="75000"/>
                  </a:schemeClr>
                </a:solidFill>
              </a:rPr>
              <a:t>Limitation of the Models</a:t>
            </a:r>
            <a:endParaRPr b="1"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125" name="Google Shape;125;p17"/>
              <p:cNvSpPr txBox="1">
                <a:spLocks noGrp="1"/>
              </p:cNvSpPr>
              <p:nvPr>
                <p:ph type="body" idx="1"/>
              </p:nvPr>
            </p:nvSpPr>
            <p:spPr>
              <a:xfrm>
                <a:off x="893699" y="1063238"/>
                <a:ext cx="7812979" cy="3552300"/>
              </a:xfrm>
              <a:prstGeom prst="rect">
                <a:avLst/>
              </a:prstGeom>
            </p:spPr>
            <p:txBody>
              <a:bodyPr spcFirstLastPara="1" wrap="square" lIns="68569" tIns="68569" rIns="68569" bIns="68569" anchor="t" anchorCtr="0">
                <a:noAutofit/>
              </a:bodyPr>
              <a:lstStyle/>
              <a:p>
                <a:pPr marL="414338" indent="-385763" algn="just">
                  <a:buSzPct val="100000"/>
                  <a:buFont typeface="+mj-lt"/>
                  <a:buAutoNum type="arabicPeriod"/>
                </a:pPr>
                <a:r>
                  <a:rPr lang="en-US" sz="1800" dirty="0">
                    <a:solidFill>
                      <a:schemeClr val="accent1">
                        <a:lumMod val="75000"/>
                      </a:schemeClr>
                    </a:solidFill>
                  </a:rPr>
                  <a:t>The experiments conducted concerned the same labels for both training and testing </a:t>
                </a:r>
                <a14:m>
                  <m:oMath xmlns:m="http://schemas.openxmlformats.org/officeDocument/2006/math">
                    <m:r>
                      <a:rPr lang="en-US" sz="1800" i="1" smtClean="0">
                        <a:solidFill>
                          <a:schemeClr val="accent1">
                            <a:lumMod val="75000"/>
                          </a:schemeClr>
                        </a:solidFill>
                        <a:latin typeface="Cambria Math" panose="02040503050406030204" pitchFamily="18" charset="0"/>
                        <a:ea typeface="Cambria Math" panose="02040503050406030204" pitchFamily="18" charset="0"/>
                      </a:rPr>
                      <m:t>→</m:t>
                    </m:r>
                  </m:oMath>
                </a14:m>
                <a:r>
                  <a:rPr lang="en-US" sz="1800" dirty="0">
                    <a:solidFill>
                      <a:schemeClr val="accent1">
                        <a:lumMod val="75000"/>
                      </a:schemeClr>
                    </a:solidFill>
                  </a:rPr>
                  <a:t> extend the studies to evaluate </a:t>
                </a:r>
                <a:r>
                  <a:rPr lang="en-US" sz="1800" b="1" dirty="0">
                    <a:solidFill>
                      <a:schemeClr val="accent1">
                        <a:lumMod val="75000"/>
                      </a:schemeClr>
                    </a:solidFill>
                  </a:rPr>
                  <a:t>how</a:t>
                </a:r>
                <a:r>
                  <a:rPr lang="en-US" sz="1800" dirty="0">
                    <a:solidFill>
                      <a:schemeClr val="accent1">
                        <a:lumMod val="75000"/>
                      </a:schemeClr>
                    </a:solidFill>
                  </a:rPr>
                  <a:t> the </a:t>
                </a:r>
                <a:r>
                  <a:rPr lang="en-US" sz="1800" b="1" dirty="0">
                    <a:solidFill>
                      <a:schemeClr val="accent1">
                        <a:lumMod val="75000"/>
                      </a:schemeClr>
                    </a:solidFill>
                  </a:rPr>
                  <a:t>models</a:t>
                </a:r>
                <a:r>
                  <a:rPr lang="en-US" sz="1800" dirty="0">
                    <a:solidFill>
                      <a:schemeClr val="accent1">
                        <a:lumMod val="75000"/>
                      </a:schemeClr>
                    </a:solidFill>
                  </a:rPr>
                  <a:t> </a:t>
                </a:r>
                <a:r>
                  <a:rPr lang="en-US" sz="1800" b="1" dirty="0">
                    <a:solidFill>
                      <a:schemeClr val="accent1">
                        <a:lumMod val="75000"/>
                      </a:schemeClr>
                    </a:solidFill>
                  </a:rPr>
                  <a:t>behave</a:t>
                </a:r>
                <a:r>
                  <a:rPr lang="en-US" sz="1800" dirty="0">
                    <a:solidFill>
                      <a:schemeClr val="accent1">
                        <a:lumMod val="75000"/>
                      </a:schemeClr>
                    </a:solidFill>
                  </a:rPr>
                  <a:t> in scenarios where </a:t>
                </a:r>
                <a:r>
                  <a:rPr lang="en-US" sz="1800" b="1" dirty="0">
                    <a:solidFill>
                      <a:schemeClr val="accent1">
                        <a:lumMod val="75000"/>
                      </a:schemeClr>
                    </a:solidFill>
                  </a:rPr>
                  <a:t>more</a:t>
                </a:r>
                <a:r>
                  <a:rPr lang="en-US" sz="1800" dirty="0">
                    <a:solidFill>
                      <a:schemeClr val="accent1">
                        <a:lumMod val="75000"/>
                      </a:schemeClr>
                    </a:solidFill>
                  </a:rPr>
                  <a:t> </a:t>
                </a:r>
                <a:r>
                  <a:rPr lang="en-US" sz="1800" b="1" dirty="0">
                    <a:solidFill>
                      <a:schemeClr val="accent1">
                        <a:lumMod val="75000"/>
                      </a:schemeClr>
                    </a:solidFill>
                  </a:rPr>
                  <a:t>generalization</a:t>
                </a:r>
                <a:r>
                  <a:rPr lang="en-US" sz="1800" dirty="0">
                    <a:solidFill>
                      <a:schemeClr val="accent1">
                        <a:lumMod val="75000"/>
                      </a:schemeClr>
                    </a:solidFill>
                  </a:rPr>
                  <a:t> </a:t>
                </a:r>
                <a:r>
                  <a:rPr lang="en-US" sz="1800" b="1" dirty="0">
                    <a:solidFill>
                      <a:schemeClr val="accent1">
                        <a:lumMod val="75000"/>
                      </a:schemeClr>
                    </a:solidFill>
                  </a:rPr>
                  <a:t>power</a:t>
                </a:r>
                <a:r>
                  <a:rPr lang="en-US" sz="1800" dirty="0">
                    <a:solidFill>
                      <a:schemeClr val="accent1">
                        <a:lumMod val="75000"/>
                      </a:schemeClr>
                    </a:solidFill>
                  </a:rPr>
                  <a:t> is </a:t>
                </a:r>
                <a:r>
                  <a:rPr lang="en-US" sz="1800" b="1" dirty="0">
                    <a:solidFill>
                      <a:schemeClr val="accent1">
                        <a:lumMod val="75000"/>
                      </a:schemeClr>
                    </a:solidFill>
                  </a:rPr>
                  <a:t>needed</a:t>
                </a:r>
                <a:r>
                  <a:rPr lang="en-US" sz="1800" dirty="0">
                    <a:solidFill>
                      <a:schemeClr val="accent1">
                        <a:lumMod val="75000"/>
                      </a:schemeClr>
                    </a:solidFill>
                  </a:rPr>
                  <a:t>.</a:t>
                </a:r>
              </a:p>
              <a:p>
                <a:pPr marL="414338" indent="-385763" algn="just">
                  <a:buSzPct val="100000"/>
                  <a:buFont typeface="+mj-lt"/>
                  <a:buAutoNum type="arabicPeriod"/>
                </a:pPr>
                <a:endParaRPr lang="en-US" sz="1800" dirty="0">
                  <a:solidFill>
                    <a:schemeClr val="accent1">
                      <a:lumMod val="75000"/>
                    </a:schemeClr>
                  </a:solidFill>
                </a:endParaRPr>
              </a:p>
              <a:p>
                <a:pPr marL="414338" indent="-385763" algn="just">
                  <a:buSzPct val="100000"/>
                  <a:buFont typeface="+mj-lt"/>
                  <a:buAutoNum type="arabicPeriod"/>
                </a:pPr>
                <a:r>
                  <a:rPr lang="en-US" sz="1800" dirty="0">
                    <a:solidFill>
                      <a:schemeClr val="accent1">
                        <a:lumMod val="75000"/>
                      </a:schemeClr>
                    </a:solidFill>
                  </a:rPr>
                  <a:t>ALTSS-SOM was </a:t>
                </a:r>
                <a:r>
                  <a:rPr lang="en-US" sz="1800" b="1" dirty="0">
                    <a:solidFill>
                      <a:schemeClr val="accent1">
                        <a:lumMod val="75000"/>
                      </a:schemeClr>
                    </a:solidFill>
                  </a:rPr>
                  <a:t>not stressed as much </a:t>
                </a:r>
                <a:r>
                  <a:rPr lang="en-US" sz="1800" dirty="0">
                    <a:solidFill>
                      <a:schemeClr val="accent1">
                        <a:lumMod val="75000"/>
                      </a:schemeClr>
                    </a:solidFill>
                  </a:rPr>
                  <a:t>to verify its full </a:t>
                </a:r>
                <a:r>
                  <a:rPr lang="en-US" sz="1800" b="1" dirty="0">
                    <a:solidFill>
                      <a:schemeClr val="accent1">
                        <a:lumMod val="75000"/>
                      </a:schemeClr>
                    </a:solidFill>
                  </a:rPr>
                  <a:t>subspace</a:t>
                </a:r>
                <a:r>
                  <a:rPr lang="en-US" sz="1800" dirty="0">
                    <a:solidFill>
                      <a:schemeClr val="accent1">
                        <a:lumMod val="75000"/>
                      </a:schemeClr>
                    </a:solidFill>
                  </a:rPr>
                  <a:t> </a:t>
                </a:r>
                <a:r>
                  <a:rPr lang="en-US" sz="1800" b="1" dirty="0">
                    <a:solidFill>
                      <a:schemeClr val="accent1">
                        <a:lumMod val="75000"/>
                      </a:schemeClr>
                    </a:solidFill>
                  </a:rPr>
                  <a:t>clustering</a:t>
                </a:r>
                <a:r>
                  <a:rPr lang="en-US" sz="1800" dirty="0">
                    <a:solidFill>
                      <a:schemeClr val="accent1">
                        <a:lumMod val="75000"/>
                      </a:schemeClr>
                    </a:solidFill>
                  </a:rPr>
                  <a:t> capabilities, once the experiments with </a:t>
                </a:r>
                <a:r>
                  <a:rPr lang="en-US" sz="1800" b="1" dirty="0">
                    <a:solidFill>
                      <a:schemeClr val="accent1">
                        <a:lumMod val="75000"/>
                      </a:schemeClr>
                    </a:solidFill>
                  </a:rPr>
                  <a:t>simulated</a:t>
                </a:r>
                <a:r>
                  <a:rPr lang="en-US" sz="1800" dirty="0">
                    <a:solidFill>
                      <a:schemeClr val="accent1">
                        <a:lumMod val="75000"/>
                      </a:schemeClr>
                    </a:solidFill>
                  </a:rPr>
                  <a:t> data were </a:t>
                </a:r>
                <a:r>
                  <a:rPr lang="en-US" sz="1800" b="1" dirty="0">
                    <a:solidFill>
                      <a:schemeClr val="accent1">
                        <a:lumMod val="75000"/>
                      </a:schemeClr>
                    </a:solidFill>
                  </a:rPr>
                  <a:t>not</a:t>
                </a:r>
                <a:r>
                  <a:rPr lang="en-US" sz="1800" dirty="0">
                    <a:solidFill>
                      <a:schemeClr val="accent1">
                        <a:lumMod val="75000"/>
                      </a:schemeClr>
                    </a:solidFill>
                  </a:rPr>
                  <a:t> </a:t>
                </a:r>
                <a:r>
                  <a:rPr lang="en-US" sz="1800" b="1" dirty="0">
                    <a:solidFill>
                      <a:schemeClr val="accent1">
                        <a:lumMod val="75000"/>
                      </a:schemeClr>
                    </a:solidFill>
                  </a:rPr>
                  <a:t>conducted</a:t>
                </a:r>
                <a:r>
                  <a:rPr lang="en-US" sz="1800" dirty="0">
                    <a:solidFill>
                      <a:schemeClr val="accent1">
                        <a:lumMod val="75000"/>
                      </a:schemeClr>
                    </a:solidFill>
                  </a:rPr>
                  <a:t> on time to </a:t>
                </a:r>
                <a:r>
                  <a:rPr lang="en-US" sz="1800" b="1" dirty="0">
                    <a:solidFill>
                      <a:schemeClr val="accent1">
                        <a:lumMod val="75000"/>
                      </a:schemeClr>
                    </a:solidFill>
                  </a:rPr>
                  <a:t>verify</a:t>
                </a:r>
                <a:r>
                  <a:rPr lang="en-US" sz="1800" dirty="0">
                    <a:solidFill>
                      <a:schemeClr val="accent1">
                        <a:lumMod val="75000"/>
                      </a:schemeClr>
                    </a:solidFill>
                  </a:rPr>
                  <a:t> if it is </a:t>
                </a:r>
                <a:r>
                  <a:rPr lang="en-US" sz="1800" b="1" dirty="0">
                    <a:solidFill>
                      <a:schemeClr val="accent1">
                        <a:lumMod val="75000"/>
                      </a:schemeClr>
                    </a:solidFill>
                  </a:rPr>
                  <a:t>truly</a:t>
                </a:r>
                <a:r>
                  <a:rPr lang="en-US" sz="1800" dirty="0">
                    <a:solidFill>
                      <a:schemeClr val="accent1">
                        <a:lumMod val="75000"/>
                      </a:schemeClr>
                    </a:solidFill>
                  </a:rPr>
                  <a:t> </a:t>
                </a:r>
                <a:r>
                  <a:rPr lang="en-US" sz="1800" b="1" dirty="0">
                    <a:solidFill>
                      <a:schemeClr val="accent1">
                        <a:lumMod val="75000"/>
                      </a:schemeClr>
                    </a:solidFill>
                  </a:rPr>
                  <a:t>robust</a:t>
                </a:r>
                <a:r>
                  <a:rPr lang="en-US" sz="1800" dirty="0">
                    <a:solidFill>
                      <a:schemeClr val="accent1">
                        <a:lumMod val="75000"/>
                      </a:schemeClr>
                    </a:solidFill>
                  </a:rPr>
                  <a:t> to </a:t>
                </a:r>
                <a:r>
                  <a:rPr lang="en-US" sz="1800" b="1" dirty="0">
                    <a:solidFill>
                      <a:schemeClr val="accent1">
                        <a:lumMod val="75000"/>
                      </a:schemeClr>
                    </a:solidFill>
                  </a:rPr>
                  <a:t>noise</a:t>
                </a:r>
                <a:r>
                  <a:rPr lang="en-US" sz="1800" dirty="0">
                    <a:solidFill>
                      <a:schemeClr val="accent1">
                        <a:lumMod val="75000"/>
                      </a:schemeClr>
                    </a:solidFill>
                  </a:rPr>
                  <a:t>.</a:t>
                </a:r>
              </a:p>
              <a:p>
                <a:pPr marL="414338" indent="-385763" algn="just">
                  <a:buSzPct val="100000"/>
                  <a:buFont typeface="+mj-lt"/>
                  <a:buAutoNum type="arabicPeriod"/>
                </a:pPr>
                <a:endParaRPr lang="en-US" sz="1800" dirty="0">
                  <a:solidFill>
                    <a:schemeClr val="accent1">
                      <a:lumMod val="75000"/>
                    </a:schemeClr>
                  </a:solidFill>
                </a:endParaRPr>
              </a:p>
              <a:p>
                <a:pPr marL="414338" indent="-385763" algn="just">
                  <a:buSzPct val="100000"/>
                  <a:buFont typeface="+mj-lt"/>
                  <a:buAutoNum type="arabicPeriod"/>
                </a:pPr>
                <a:r>
                  <a:rPr lang="en-US" sz="1800" dirty="0">
                    <a:solidFill>
                      <a:schemeClr val="accent1">
                        <a:lumMod val="75000"/>
                      </a:schemeClr>
                    </a:solidFill>
                  </a:rPr>
                  <a:t>It is necessary to </a:t>
                </a:r>
                <a:r>
                  <a:rPr lang="en-US" sz="1800" b="1" dirty="0">
                    <a:solidFill>
                      <a:schemeClr val="accent1">
                        <a:lumMod val="75000"/>
                      </a:schemeClr>
                    </a:solidFill>
                  </a:rPr>
                  <a:t>analyze</a:t>
                </a:r>
                <a:r>
                  <a:rPr lang="en-US" sz="1800" dirty="0">
                    <a:solidFill>
                      <a:schemeClr val="accent1">
                        <a:lumMod val="75000"/>
                      </a:schemeClr>
                    </a:solidFill>
                  </a:rPr>
                  <a:t> </a:t>
                </a:r>
                <a:r>
                  <a:rPr lang="en-US" sz="1800" b="1" dirty="0">
                    <a:solidFill>
                      <a:schemeClr val="accent1">
                        <a:lumMod val="75000"/>
                      </a:schemeClr>
                    </a:solidFill>
                  </a:rPr>
                  <a:t>different</a:t>
                </a:r>
                <a:r>
                  <a:rPr lang="en-US" sz="1800" dirty="0">
                    <a:solidFill>
                      <a:schemeClr val="accent1">
                        <a:lumMod val="75000"/>
                      </a:schemeClr>
                    </a:solidFill>
                  </a:rPr>
                  <a:t> </a:t>
                </a:r>
                <a:r>
                  <a:rPr lang="en-US" sz="1800" b="1" dirty="0">
                    <a:solidFill>
                      <a:schemeClr val="accent1">
                        <a:lumMod val="75000"/>
                      </a:schemeClr>
                    </a:solidFill>
                  </a:rPr>
                  <a:t>forms</a:t>
                </a:r>
                <a:r>
                  <a:rPr lang="en-US" sz="1800" dirty="0">
                    <a:solidFill>
                      <a:schemeClr val="accent1">
                        <a:lumMod val="75000"/>
                      </a:schemeClr>
                    </a:solidFill>
                  </a:rPr>
                  <a:t> to allow </a:t>
                </a:r>
                <a:r>
                  <a:rPr lang="en-US" sz="1800" b="1" dirty="0">
                    <a:solidFill>
                      <a:schemeClr val="accent1">
                        <a:lumMod val="75000"/>
                      </a:schemeClr>
                    </a:solidFill>
                  </a:rPr>
                  <a:t>SOM-based</a:t>
                </a:r>
                <a:r>
                  <a:rPr lang="en-US" sz="1800" dirty="0">
                    <a:solidFill>
                      <a:schemeClr val="accent1">
                        <a:lumMod val="75000"/>
                      </a:schemeClr>
                    </a:solidFill>
                  </a:rPr>
                  <a:t> models to make use of the great computational power and </a:t>
                </a:r>
                <a:r>
                  <a:rPr lang="en-US" sz="1800" b="1" dirty="0">
                    <a:solidFill>
                      <a:schemeClr val="accent1">
                        <a:lumMod val="75000"/>
                      </a:schemeClr>
                    </a:solidFill>
                  </a:rPr>
                  <a:t>parallelism</a:t>
                </a:r>
                <a:r>
                  <a:rPr lang="en-US" sz="1800" dirty="0">
                    <a:solidFill>
                      <a:schemeClr val="accent1">
                        <a:lumMod val="75000"/>
                      </a:schemeClr>
                    </a:solidFill>
                  </a:rPr>
                  <a:t> provided by </a:t>
                </a:r>
                <a:r>
                  <a:rPr lang="en-US" sz="1800" b="1" dirty="0">
                    <a:solidFill>
                      <a:schemeClr val="accent1">
                        <a:lumMod val="75000"/>
                      </a:schemeClr>
                    </a:solidFill>
                  </a:rPr>
                  <a:t>GPU</a:t>
                </a:r>
                <a:r>
                  <a:rPr lang="en-US" sz="1800" dirty="0">
                    <a:solidFill>
                      <a:schemeClr val="accent1">
                        <a:lumMod val="75000"/>
                      </a:schemeClr>
                    </a:solidFill>
                  </a:rPr>
                  <a:t> devices</a:t>
                </a:r>
              </a:p>
            </p:txBody>
          </p:sp>
        </mc:Choice>
        <mc:Fallback xmlns="">
          <p:sp>
            <p:nvSpPr>
              <p:cNvPr id="125" name="Google Shape;125;p17"/>
              <p:cNvSpPr txBox="1">
                <a:spLocks noGrp="1" noRot="1" noChangeAspect="1" noMove="1" noResize="1" noEditPoints="1" noAdjustHandles="1" noChangeArrowheads="1" noChangeShapeType="1" noTextEdit="1"/>
              </p:cNvSpPr>
              <p:nvPr>
                <p:ph type="body" idx="1"/>
              </p:nvPr>
            </p:nvSpPr>
            <p:spPr>
              <a:xfrm>
                <a:off x="893699" y="1063238"/>
                <a:ext cx="7812979" cy="3552300"/>
              </a:xfrm>
              <a:prstGeom prst="rect">
                <a:avLst/>
              </a:prstGeom>
              <a:blipFill>
                <a:blip r:embed="rId3"/>
                <a:stretch>
                  <a:fillRect l="-486" r="-810" b="-1792"/>
                </a:stretch>
              </a:blipFill>
            </p:spPr>
            <p:txBody>
              <a:bodyPr/>
              <a:lstStyle/>
              <a:p>
                <a:r>
                  <a:rPr lang="en-US">
                    <a:noFill/>
                  </a:rPr>
                  <a:t> </a:t>
                </a:r>
              </a:p>
            </p:txBody>
          </p:sp>
        </mc:Fallback>
      </mc:AlternateContent>
      <p:sp>
        <p:nvSpPr>
          <p:cNvPr id="126" name="Google Shape;126;p17"/>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39</a:t>
            </a:fld>
            <a:endParaRPr/>
          </a:p>
        </p:txBody>
      </p:sp>
    </p:spTree>
    <p:extLst>
      <p:ext uri="{BB962C8B-B14F-4D97-AF65-F5344CB8AC3E}">
        <p14:creationId xmlns:p14="http://schemas.microsoft.com/office/powerpoint/2010/main" val="1833603104"/>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prstGeom prst="rect">
            <a:avLst/>
          </a:prstGeom>
          <a:noFill/>
          <a:ln>
            <a:noFill/>
          </a:ln>
        </p:spPr>
        <p:txBody>
          <a:bodyPr spcFirstLastPara="1" wrap="square" lIns="68569" tIns="68569" rIns="68569" bIns="68569" anchor="b" anchorCtr="0">
            <a:noAutofit/>
          </a:bodyPr>
          <a:lstStyle/>
          <a:p>
            <a:pPr marL="742950" indent="-742950">
              <a:buFont typeface="+mj-lt"/>
              <a:buAutoNum type="arabicPeriod"/>
            </a:pPr>
            <a:r>
              <a:rPr lang="en" dirty="0">
                <a:solidFill>
                  <a:schemeClr val="accent1">
                    <a:lumMod val="75000"/>
                  </a:schemeClr>
                </a:solidFill>
              </a:rPr>
              <a:t>Introduction</a:t>
            </a:r>
            <a:endParaRPr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700" y="1373588"/>
            <a:ext cx="7793100" cy="3552300"/>
          </a:xfrm>
          <a:noFill/>
          <a:ln>
            <a:noFill/>
          </a:ln>
        </p:spPr>
        <p:txBody>
          <a:bodyPr spcFirstLastPara="1" wrap="square" lIns="68569" tIns="68569" rIns="68569" bIns="68569" anchor="t" anchorCtr="0">
            <a:noAutofit/>
          </a:bodyPr>
          <a:lstStyle/>
          <a:p>
            <a:pPr marL="314325" indent="-285750">
              <a:buFont typeface="Arial" panose="020B0604020202020204" pitchFamily="34" charset="0"/>
              <a:buChar char="•"/>
            </a:pPr>
            <a:r>
              <a:rPr lang="en-US" sz="1800" dirty="0">
                <a:solidFill>
                  <a:schemeClr val="accent1">
                    <a:lumMod val="75000"/>
                  </a:schemeClr>
                </a:solidFill>
              </a:rPr>
              <a:t>Recent research on Artiﬁcial Neural Networks with </a:t>
            </a:r>
            <a:r>
              <a:rPr lang="en-US" sz="1800" b="1" dirty="0">
                <a:solidFill>
                  <a:schemeClr val="accent1">
                    <a:lumMod val="75000"/>
                  </a:schemeClr>
                </a:solidFill>
              </a:rPr>
              <a:t>supervised learning</a:t>
            </a:r>
            <a:r>
              <a:rPr lang="en-US" sz="1800" dirty="0">
                <a:solidFill>
                  <a:schemeClr val="accent1">
                    <a:lumMod val="75000"/>
                  </a:schemeClr>
                </a:solidFill>
              </a:rPr>
              <a:t> has shown signiﬁcant advances. </a:t>
            </a:r>
          </a:p>
          <a:p>
            <a:pPr marL="771525" lvl="1" indent="-285750">
              <a:buSzPct val="120000"/>
              <a:buFont typeface="Arial" panose="020B0604020202020204" pitchFamily="34" charset="0"/>
              <a:buChar char="•"/>
            </a:pPr>
            <a:r>
              <a:rPr lang="en-US" sz="1800" dirty="0">
                <a:solidFill>
                  <a:schemeClr val="accent1">
                    <a:lumMod val="75000"/>
                  </a:schemeClr>
                </a:solidFill>
              </a:rPr>
              <a:t>A </a:t>
            </a:r>
            <a:r>
              <a:rPr lang="en-US" sz="1800" b="1" dirty="0">
                <a:solidFill>
                  <a:schemeClr val="accent1">
                    <a:lumMod val="75000"/>
                  </a:schemeClr>
                </a:solidFill>
              </a:rPr>
              <a:t>key</a:t>
            </a:r>
            <a:r>
              <a:rPr lang="en-US" sz="1800" dirty="0">
                <a:solidFill>
                  <a:schemeClr val="accent1">
                    <a:lumMod val="75000"/>
                  </a:schemeClr>
                </a:solidFill>
              </a:rPr>
              <a:t> to the </a:t>
            </a:r>
            <a:r>
              <a:rPr lang="en-US" sz="1800" b="1" dirty="0">
                <a:solidFill>
                  <a:schemeClr val="accent1">
                    <a:lumMod val="75000"/>
                  </a:schemeClr>
                </a:solidFill>
              </a:rPr>
              <a:t>success</a:t>
            </a:r>
            <a:r>
              <a:rPr lang="en-US" sz="1800" dirty="0">
                <a:solidFill>
                  <a:schemeClr val="accent1">
                    <a:lumMod val="75000"/>
                  </a:schemeClr>
                </a:solidFill>
              </a:rPr>
              <a:t> is the </a:t>
            </a:r>
            <a:r>
              <a:rPr lang="en-US" sz="1800" b="1" dirty="0">
                <a:solidFill>
                  <a:schemeClr val="accent1">
                    <a:lumMod val="75000"/>
                  </a:schemeClr>
                </a:solidFill>
              </a:rPr>
              <a:t>sufﬁciently</a:t>
            </a:r>
            <a:r>
              <a:rPr lang="en-US" sz="1800" dirty="0">
                <a:solidFill>
                  <a:schemeClr val="accent1">
                    <a:lumMod val="75000"/>
                  </a:schemeClr>
                </a:solidFill>
              </a:rPr>
              <a:t> large </a:t>
            </a:r>
            <a:r>
              <a:rPr lang="en-US" sz="1800" b="1" dirty="0">
                <a:solidFill>
                  <a:schemeClr val="accent1">
                    <a:lumMod val="75000"/>
                  </a:schemeClr>
                </a:solidFill>
              </a:rPr>
              <a:t>labeled</a:t>
            </a:r>
            <a:r>
              <a:rPr lang="en-US" sz="1800" dirty="0">
                <a:solidFill>
                  <a:schemeClr val="accent1">
                    <a:lumMod val="75000"/>
                  </a:schemeClr>
                </a:solidFill>
              </a:rPr>
              <a:t> training </a:t>
            </a:r>
            <a:r>
              <a:rPr lang="en-US" sz="1800" b="1" dirty="0">
                <a:solidFill>
                  <a:schemeClr val="accent1">
                    <a:lumMod val="75000"/>
                  </a:schemeClr>
                </a:solidFill>
              </a:rPr>
              <a:t>data</a:t>
            </a:r>
            <a:r>
              <a:rPr lang="en-US" sz="1800" dirty="0">
                <a:solidFill>
                  <a:schemeClr val="accent1">
                    <a:lumMod val="75000"/>
                  </a:schemeClr>
                </a:solidFill>
              </a:rPr>
              <a:t>. </a:t>
            </a:r>
          </a:p>
          <a:p>
            <a:pPr marL="771525" lvl="1" indent="-285750">
              <a:buSzPct val="120000"/>
              <a:buFont typeface="Arial" panose="020B0604020202020204" pitchFamily="34" charset="0"/>
              <a:buChar char="•"/>
            </a:pPr>
            <a:endParaRPr lang="en-US" sz="600" dirty="0">
              <a:solidFill>
                <a:schemeClr val="accent1">
                  <a:lumMod val="75000"/>
                </a:schemeClr>
              </a:solidFill>
            </a:endParaRPr>
          </a:p>
          <a:p>
            <a:pPr marL="771525" lvl="1" indent="-285750">
              <a:buSzPct val="120000"/>
              <a:buFont typeface="Arial" panose="020B0604020202020204" pitchFamily="34" charset="0"/>
              <a:buChar char="•"/>
            </a:pPr>
            <a:endParaRPr lang="en-US" sz="600" dirty="0">
              <a:solidFill>
                <a:schemeClr val="accent1">
                  <a:lumMod val="75000"/>
                </a:schemeClr>
              </a:solidFill>
            </a:endParaRPr>
          </a:p>
          <a:p>
            <a:pPr marL="771525" lvl="1" indent="-285750">
              <a:buSzPct val="120000"/>
              <a:buFont typeface="Arial" panose="020B0604020202020204" pitchFamily="34" charset="0"/>
              <a:buChar char="•"/>
            </a:pPr>
            <a:endParaRPr lang="en-US" sz="600" dirty="0">
              <a:solidFill>
                <a:schemeClr val="accent1">
                  <a:lumMod val="75000"/>
                </a:schemeClr>
              </a:solidFill>
            </a:endParaRPr>
          </a:p>
          <a:p>
            <a:pPr marL="771525" lvl="1" indent="-285750">
              <a:buSzPct val="120000"/>
              <a:buFont typeface="Arial" panose="020B0604020202020204" pitchFamily="34" charset="0"/>
              <a:buChar char="•"/>
            </a:pPr>
            <a:endParaRPr lang="en-US" sz="600" dirty="0">
              <a:solidFill>
                <a:schemeClr val="accent1">
                  <a:lumMod val="75000"/>
                </a:schemeClr>
              </a:solidFill>
            </a:endParaRPr>
          </a:p>
          <a:p>
            <a:pPr marL="414338" indent="-385763">
              <a:buFont typeface="Arial" panose="020B0604020202020204" pitchFamily="34" charset="0"/>
              <a:buChar char="•"/>
            </a:pPr>
            <a:r>
              <a:rPr lang="en-US" sz="1800" b="1" dirty="0">
                <a:solidFill>
                  <a:schemeClr val="accent1">
                    <a:lumMod val="75000"/>
                  </a:schemeClr>
                </a:solidFill>
              </a:rPr>
              <a:t>Unfortunately</a:t>
            </a:r>
            <a:r>
              <a:rPr lang="en-US" sz="1800" dirty="0">
                <a:solidFill>
                  <a:schemeClr val="accent1">
                    <a:lumMod val="75000"/>
                  </a:schemeClr>
                </a:solidFill>
              </a:rPr>
              <a:t>, </a:t>
            </a:r>
            <a:r>
              <a:rPr lang="en-US" sz="1800" b="1" dirty="0">
                <a:solidFill>
                  <a:schemeClr val="accent1">
                    <a:lumMod val="75000"/>
                  </a:schemeClr>
                </a:solidFill>
              </a:rPr>
              <a:t>creating</a:t>
            </a:r>
            <a:r>
              <a:rPr lang="en-US" sz="1800" dirty="0">
                <a:solidFill>
                  <a:schemeClr val="accent1">
                    <a:lumMod val="75000"/>
                  </a:schemeClr>
                </a:solidFill>
              </a:rPr>
              <a:t> it is </a:t>
            </a:r>
            <a:r>
              <a:rPr lang="en-US" sz="1800" b="1" dirty="0">
                <a:solidFill>
                  <a:schemeClr val="accent1">
                    <a:lumMod val="75000"/>
                  </a:schemeClr>
                </a:solidFill>
              </a:rPr>
              <a:t>not</a:t>
            </a:r>
            <a:r>
              <a:rPr lang="en-US" sz="1800" dirty="0">
                <a:solidFill>
                  <a:schemeClr val="accent1">
                    <a:lumMod val="75000"/>
                  </a:schemeClr>
                </a:solidFill>
              </a:rPr>
              <a:t> an </a:t>
            </a:r>
            <a:r>
              <a:rPr lang="en-US" sz="1800" b="1" dirty="0">
                <a:solidFill>
                  <a:schemeClr val="accent1">
                    <a:lumMod val="75000"/>
                  </a:schemeClr>
                </a:solidFill>
              </a:rPr>
              <a:t>easy</a:t>
            </a:r>
            <a:r>
              <a:rPr lang="en-US" sz="1800" dirty="0">
                <a:solidFill>
                  <a:schemeClr val="accent1">
                    <a:lumMod val="75000"/>
                  </a:schemeClr>
                </a:solidFill>
              </a:rPr>
              <a:t> task.</a:t>
            </a:r>
          </a:p>
          <a:p>
            <a:pPr marL="942975" lvl="1" indent="-457200">
              <a:buFont typeface="Arial" panose="020B0604020202020204" pitchFamily="34" charset="0"/>
              <a:buChar char="•"/>
            </a:pPr>
            <a:r>
              <a:rPr lang="en-US" sz="1800" dirty="0">
                <a:solidFill>
                  <a:schemeClr val="accent1">
                    <a:lumMod val="75000"/>
                  </a:schemeClr>
                </a:solidFill>
              </a:rPr>
              <a:t>Expensive, time-consuming, and challenging.</a:t>
            </a:r>
            <a:endParaRPr lang="en-US" sz="600" dirty="0">
              <a:solidFill>
                <a:schemeClr val="accent1">
                  <a:lumMod val="75000"/>
                </a:schemeClr>
              </a:solidFill>
            </a:endParaRPr>
          </a:p>
          <a:p>
            <a:pPr marL="942975" lvl="1" indent="-457200">
              <a:buFont typeface="Arial" panose="020B0604020202020204" pitchFamily="34" charset="0"/>
              <a:buChar char="•"/>
            </a:pPr>
            <a:endParaRPr lang="en-US" sz="600" dirty="0">
              <a:solidFill>
                <a:schemeClr val="accent1">
                  <a:lumMod val="75000"/>
                </a:schemeClr>
              </a:solidFill>
            </a:endParaRPr>
          </a:p>
          <a:p>
            <a:pPr marL="942975" lvl="1" indent="-457200">
              <a:buFont typeface="Arial" panose="020B0604020202020204" pitchFamily="34" charset="0"/>
              <a:buChar char="•"/>
            </a:pPr>
            <a:endParaRPr lang="en-US" sz="600" dirty="0">
              <a:solidFill>
                <a:schemeClr val="accent1">
                  <a:lumMod val="75000"/>
                </a:schemeClr>
              </a:solidFill>
            </a:endParaRPr>
          </a:p>
          <a:p>
            <a:pPr marL="414338" indent="-385763">
              <a:buFont typeface="Arial" panose="020B0604020202020204" pitchFamily="34" charset="0"/>
              <a:buChar char="•"/>
            </a:pPr>
            <a:r>
              <a:rPr lang="en-US" sz="1800" dirty="0">
                <a:solidFill>
                  <a:schemeClr val="accent1">
                    <a:lumMod val="75000"/>
                  </a:schemeClr>
                </a:solidFill>
              </a:rPr>
              <a:t>The use of supervised learning became </a:t>
            </a:r>
            <a:r>
              <a:rPr lang="en-US" sz="1800" b="1" dirty="0">
                <a:solidFill>
                  <a:schemeClr val="accent1">
                    <a:lumMod val="75000"/>
                  </a:schemeClr>
                </a:solidFill>
              </a:rPr>
              <a:t>impractical</a:t>
            </a:r>
            <a:r>
              <a:rPr lang="en-US" sz="1800" dirty="0">
                <a:solidFill>
                  <a:schemeClr val="accent1">
                    <a:lumMod val="75000"/>
                  </a:schemeClr>
                </a:solidFill>
              </a:rPr>
              <a:t> in many applications:</a:t>
            </a:r>
          </a:p>
          <a:p>
            <a:pPr marL="871538" lvl="1" indent="-385763">
              <a:buFont typeface="Arial" panose="020B0604020202020204" pitchFamily="34" charset="0"/>
              <a:buChar char="•"/>
            </a:pPr>
            <a:r>
              <a:rPr lang="en-US" sz="1800" b="1" dirty="0">
                <a:solidFill>
                  <a:schemeClr val="accent1">
                    <a:lumMod val="75000"/>
                  </a:schemeClr>
                </a:solidFill>
              </a:rPr>
              <a:t>Medical ﬁeld.</a:t>
            </a:r>
          </a:p>
          <a:p>
            <a:pPr marL="871538" lvl="1" indent="-385763">
              <a:buFont typeface="Arial" panose="020B0604020202020204" pitchFamily="34" charset="0"/>
              <a:buChar char="•"/>
            </a:pPr>
            <a:r>
              <a:rPr lang="en-US" sz="1800" b="1" dirty="0">
                <a:solidFill>
                  <a:schemeClr val="accent1">
                    <a:lumMod val="75000"/>
                  </a:schemeClr>
                </a:solidFill>
              </a:rPr>
              <a:t>Robotics:</a:t>
            </a:r>
            <a:r>
              <a:rPr lang="en-US" sz="1800" dirty="0">
                <a:solidFill>
                  <a:schemeClr val="accent1">
                    <a:lumMod val="75000"/>
                  </a:schemeClr>
                </a:solidFill>
              </a:rPr>
              <a:t> </a:t>
            </a:r>
            <a:r>
              <a:rPr lang="en-US" sz="1800" b="1" dirty="0">
                <a:solidFill>
                  <a:schemeClr val="accent1">
                    <a:lumMod val="75000"/>
                  </a:schemeClr>
                </a:solidFill>
              </a:rPr>
              <a:t>new categories</a:t>
            </a:r>
            <a:r>
              <a:rPr lang="en-US" sz="1800" dirty="0">
                <a:solidFill>
                  <a:schemeClr val="accent1">
                    <a:lumMod val="75000"/>
                  </a:schemeClr>
                </a:solidFill>
              </a:rPr>
              <a:t> of elements </a:t>
            </a:r>
            <a:r>
              <a:rPr lang="en-US" sz="1800" b="1" dirty="0">
                <a:solidFill>
                  <a:schemeClr val="accent1">
                    <a:lumMod val="75000"/>
                  </a:schemeClr>
                </a:solidFill>
              </a:rPr>
              <a:t>may</a:t>
            </a:r>
            <a:r>
              <a:rPr lang="en-US" sz="1800" dirty="0">
                <a:solidFill>
                  <a:schemeClr val="accent1">
                    <a:lumMod val="75000"/>
                  </a:schemeClr>
                </a:solidFill>
              </a:rPr>
              <a:t> frequently </a:t>
            </a:r>
            <a:r>
              <a:rPr lang="en-US" sz="1800" b="1" dirty="0">
                <a:solidFill>
                  <a:schemeClr val="accent1">
                    <a:lumMod val="75000"/>
                  </a:schemeClr>
                </a:solidFill>
              </a:rPr>
              <a:t>arise</a:t>
            </a:r>
            <a:r>
              <a:rPr lang="en-US" sz="1800" dirty="0">
                <a:solidFill>
                  <a:schemeClr val="accent1">
                    <a:lumMod val="75000"/>
                  </a:schemeClr>
                </a:solidFill>
              </a:rPr>
              <a:t>.</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4</a:t>
            </a:fld>
            <a:endParaRPr/>
          </a:p>
        </p:txBody>
      </p:sp>
    </p:spTree>
    <p:extLst>
      <p:ext uri="{BB962C8B-B14F-4D97-AF65-F5344CB8AC3E}">
        <p14:creationId xmlns:p14="http://schemas.microsoft.com/office/powerpoint/2010/main" val="44651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68569" tIns="68569" rIns="68569" bIns="68569" anchor="b" anchorCtr="0">
            <a:noAutofit/>
          </a:bodyPr>
          <a:lstStyle/>
          <a:p>
            <a:pPr lvl="0"/>
            <a:r>
              <a:rPr lang="en-US" b="1" dirty="0">
                <a:solidFill>
                  <a:schemeClr val="accent1">
                    <a:lumMod val="75000"/>
                  </a:schemeClr>
                </a:solidFill>
              </a:rPr>
              <a:t>Future work</a:t>
            </a:r>
            <a:endParaRPr b="1" dirty="0">
              <a:solidFill>
                <a:schemeClr val="accent1">
                  <a:lumMod val="75000"/>
                </a:schemeClr>
              </a:solidFill>
            </a:endParaRPr>
          </a:p>
        </p:txBody>
      </p:sp>
      <p:sp>
        <p:nvSpPr>
          <p:cNvPr id="125" name="Google Shape;125;p17"/>
          <p:cNvSpPr txBox="1">
            <a:spLocks noGrp="1"/>
          </p:cNvSpPr>
          <p:nvPr>
            <p:ph type="body" idx="1"/>
          </p:nvPr>
        </p:nvSpPr>
        <p:spPr>
          <a:xfrm>
            <a:off x="893699" y="1063238"/>
            <a:ext cx="7812979" cy="3552300"/>
          </a:xfrm>
          <a:prstGeom prst="rect">
            <a:avLst/>
          </a:prstGeom>
        </p:spPr>
        <p:txBody>
          <a:bodyPr spcFirstLastPara="1" wrap="square" lIns="68569" tIns="68569" rIns="68569" bIns="68569" anchor="t" anchorCtr="0">
            <a:noAutofit/>
          </a:bodyPr>
          <a:lstStyle/>
          <a:p>
            <a:pPr marL="414338" indent="-385763" algn="just">
              <a:buSzPct val="100000"/>
              <a:buFont typeface="+mj-lt"/>
              <a:buAutoNum type="arabicPeriod"/>
            </a:pPr>
            <a:endParaRPr lang="en-US" sz="1800" dirty="0">
              <a:solidFill>
                <a:schemeClr val="accent1">
                  <a:lumMod val="75000"/>
                </a:schemeClr>
              </a:solidFill>
            </a:endParaRPr>
          </a:p>
          <a:p>
            <a:pPr marL="414338" indent="-385763" algn="just">
              <a:buSzPct val="100000"/>
              <a:buFont typeface="+mj-lt"/>
              <a:buAutoNum type="arabicPeriod"/>
            </a:pPr>
            <a:r>
              <a:rPr lang="en-US" sz="1800" dirty="0">
                <a:solidFill>
                  <a:schemeClr val="accent1">
                    <a:lumMod val="75000"/>
                  </a:schemeClr>
                </a:solidFill>
              </a:rPr>
              <a:t>Use the </a:t>
            </a:r>
            <a:r>
              <a:rPr lang="en-US" sz="1800" b="1" dirty="0">
                <a:solidFill>
                  <a:schemeClr val="accent1">
                    <a:lumMod val="75000"/>
                  </a:schemeClr>
                </a:solidFill>
              </a:rPr>
              <a:t>unsupervised error </a:t>
            </a:r>
            <a:r>
              <a:rPr lang="en-US" sz="1800" dirty="0">
                <a:solidFill>
                  <a:schemeClr val="accent1">
                    <a:lumMod val="75000"/>
                  </a:schemeClr>
                </a:solidFill>
              </a:rPr>
              <a:t>to build a model with more than one layer.</a:t>
            </a:r>
          </a:p>
          <a:p>
            <a:pPr marL="414338" indent="-385763" algn="just">
              <a:buSzPct val="100000"/>
              <a:buFont typeface="+mj-lt"/>
              <a:buAutoNum type="arabicPeriod"/>
            </a:pPr>
            <a:endParaRPr lang="en-US" sz="1800" dirty="0">
              <a:solidFill>
                <a:schemeClr val="accent1">
                  <a:lumMod val="75000"/>
                </a:schemeClr>
              </a:solidFill>
            </a:endParaRPr>
          </a:p>
          <a:p>
            <a:pPr marL="414338" indent="-385763" algn="just">
              <a:buSzPct val="100000"/>
              <a:buFont typeface="+mj-lt"/>
              <a:buAutoNum type="arabicPeriod"/>
            </a:pPr>
            <a:r>
              <a:rPr lang="en-US" sz="1800" dirty="0">
                <a:solidFill>
                  <a:schemeClr val="accent1">
                    <a:lumMod val="75000"/>
                  </a:schemeClr>
                </a:solidFill>
              </a:rPr>
              <a:t>Deﬁne a </a:t>
            </a:r>
            <a:r>
              <a:rPr lang="en-US" sz="1800" b="1" dirty="0">
                <a:solidFill>
                  <a:schemeClr val="accent1">
                    <a:lumMod val="75000"/>
                  </a:schemeClr>
                </a:solidFill>
              </a:rPr>
              <a:t>hierarchical approach </a:t>
            </a:r>
            <a:r>
              <a:rPr lang="en-US" sz="1800" dirty="0">
                <a:solidFill>
                  <a:schemeClr val="accent1">
                    <a:lumMod val="75000"/>
                  </a:schemeClr>
                </a:solidFill>
              </a:rPr>
              <a:t>to provide better exploitation of the data statistics and to increase the abstraction level autonomously.</a:t>
            </a:r>
          </a:p>
          <a:p>
            <a:pPr marL="414338" indent="-385763" algn="just">
              <a:buSzPct val="100000"/>
              <a:buFont typeface="+mj-lt"/>
              <a:buAutoNum type="arabicPeriod"/>
            </a:pPr>
            <a:endParaRPr lang="en-US" sz="1800" dirty="0">
              <a:solidFill>
                <a:schemeClr val="accent1">
                  <a:lumMod val="75000"/>
                </a:schemeClr>
              </a:solidFill>
            </a:endParaRPr>
          </a:p>
          <a:p>
            <a:pPr marL="414338" indent="-385763" algn="just">
              <a:buSzPct val="100000"/>
              <a:buFont typeface="+mj-lt"/>
              <a:buAutoNum type="arabicPeriod"/>
            </a:pPr>
            <a:r>
              <a:rPr lang="en-US" sz="1800" dirty="0">
                <a:solidFill>
                  <a:schemeClr val="accent1">
                    <a:lumMod val="75000"/>
                  </a:schemeClr>
                </a:solidFill>
              </a:rPr>
              <a:t>Adjust the models for </a:t>
            </a:r>
            <a:r>
              <a:rPr lang="en-US" sz="1800" b="1" dirty="0">
                <a:solidFill>
                  <a:schemeClr val="accent1">
                    <a:lumMod val="75000"/>
                  </a:schemeClr>
                </a:solidFill>
              </a:rPr>
              <a:t>online learning.</a:t>
            </a:r>
          </a:p>
        </p:txBody>
      </p:sp>
      <p:sp>
        <p:nvSpPr>
          <p:cNvPr id="126" name="Google Shape;126;p17"/>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40</a:t>
            </a:fld>
            <a:endParaRPr/>
          </a:p>
        </p:txBody>
      </p:sp>
    </p:spTree>
    <p:extLst>
      <p:ext uri="{BB962C8B-B14F-4D97-AF65-F5344CB8AC3E}">
        <p14:creationId xmlns:p14="http://schemas.microsoft.com/office/powerpoint/2010/main" val="7852930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0" name="Google Shape;340;p3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41</a:t>
            </a:fld>
            <a:endParaRPr/>
          </a:p>
        </p:txBody>
      </p:sp>
      <p:sp>
        <p:nvSpPr>
          <p:cNvPr id="337" name="Google Shape;337;p35"/>
          <p:cNvSpPr txBox="1">
            <a:spLocks noGrp="1"/>
          </p:cNvSpPr>
          <p:nvPr>
            <p:ph type="ctrTitle" idx="4294967295"/>
          </p:nvPr>
        </p:nvSpPr>
        <p:spPr>
          <a:xfrm>
            <a:off x="1143000" y="726282"/>
            <a:ext cx="4170760" cy="1159669"/>
          </a:xfrm>
          <a:prstGeom prst="rect">
            <a:avLst/>
          </a:prstGeom>
        </p:spPr>
        <p:txBody>
          <a:bodyPr spcFirstLastPara="1" wrap="square" lIns="68569" tIns="68569" rIns="68569" bIns="68569" anchor="b" anchorCtr="0">
            <a:noAutofit/>
          </a:bodyPr>
          <a:lstStyle/>
          <a:p>
            <a:r>
              <a:rPr lang="en" sz="4500" dirty="0">
                <a:solidFill>
                  <a:srgbClr val="7ECEFD"/>
                </a:solidFill>
              </a:rPr>
              <a:t>Thanks!</a:t>
            </a:r>
            <a:endParaRPr sz="4500" dirty="0">
              <a:solidFill>
                <a:srgbClr val="7ECEFD"/>
              </a:solidFill>
            </a:endParaRPr>
          </a:p>
        </p:txBody>
      </p:sp>
      <p:sp>
        <p:nvSpPr>
          <p:cNvPr id="338" name="Google Shape;338;p35"/>
          <p:cNvSpPr txBox="1">
            <a:spLocks noGrp="1"/>
          </p:cNvSpPr>
          <p:nvPr>
            <p:ph type="subTitle" idx="4294967295"/>
          </p:nvPr>
        </p:nvSpPr>
        <p:spPr>
          <a:xfrm>
            <a:off x="1143000" y="1753791"/>
            <a:ext cx="4170760" cy="785813"/>
          </a:xfrm>
          <a:prstGeom prst="rect">
            <a:avLst/>
          </a:prstGeom>
        </p:spPr>
        <p:txBody>
          <a:bodyPr spcFirstLastPara="1" wrap="square" lIns="68569" tIns="68569" rIns="68569" bIns="68569" anchor="t" anchorCtr="0">
            <a:noAutofit/>
          </a:bodyPr>
          <a:lstStyle/>
          <a:p>
            <a:pPr marL="0" indent="0">
              <a:spcBef>
                <a:spcPts val="450"/>
              </a:spcBef>
              <a:buNone/>
            </a:pPr>
            <a:r>
              <a:rPr lang="en" sz="3600" b="1" dirty="0">
                <a:solidFill>
                  <a:srgbClr val="FFFFFF"/>
                </a:solidFill>
              </a:rPr>
              <a:t>Questions?</a:t>
            </a:r>
            <a:endParaRPr sz="3600" b="1" dirty="0">
              <a:solidFill>
                <a:srgbClr val="FFFFFF"/>
              </a:solidFill>
            </a:endParaRPr>
          </a:p>
        </p:txBody>
      </p:sp>
      <p:sp>
        <p:nvSpPr>
          <p:cNvPr id="339" name="Google Shape;339;p35"/>
          <p:cNvSpPr txBox="1">
            <a:spLocks noGrp="1"/>
          </p:cNvSpPr>
          <p:nvPr>
            <p:ph type="body" idx="4294967295"/>
          </p:nvPr>
        </p:nvSpPr>
        <p:spPr>
          <a:xfrm>
            <a:off x="1143000" y="2758678"/>
            <a:ext cx="4170760" cy="1995488"/>
          </a:xfrm>
          <a:prstGeom prst="rect">
            <a:avLst/>
          </a:prstGeom>
        </p:spPr>
        <p:txBody>
          <a:bodyPr spcFirstLastPara="1" wrap="square" lIns="68569" tIns="68569" rIns="68569" bIns="68569" anchor="t" anchorCtr="0">
            <a:noAutofit/>
          </a:bodyPr>
          <a:lstStyle/>
          <a:p>
            <a:pPr marL="0" indent="0">
              <a:spcBef>
                <a:spcPts val="450"/>
              </a:spcBef>
              <a:buNone/>
            </a:pPr>
            <a:r>
              <a:rPr lang="en-US" sz="1800" dirty="0">
                <a:solidFill>
                  <a:srgbClr val="FFFFFF"/>
                </a:solidFill>
              </a:rPr>
              <a:t>Pedro Henrique </a:t>
            </a:r>
            <a:r>
              <a:rPr lang="en-US" sz="1800" dirty="0" err="1">
                <a:solidFill>
                  <a:srgbClr val="FFFFFF"/>
                </a:solidFill>
              </a:rPr>
              <a:t>Magalhães</a:t>
            </a:r>
            <a:r>
              <a:rPr lang="en-US" sz="1800" dirty="0">
                <a:solidFill>
                  <a:srgbClr val="FFFFFF"/>
                </a:solidFill>
              </a:rPr>
              <a:t> Braga</a:t>
            </a:r>
            <a:endParaRPr sz="1800" dirty="0">
              <a:solidFill>
                <a:srgbClr val="FFFFFF"/>
              </a:solidFill>
            </a:endParaRPr>
          </a:p>
          <a:p>
            <a:pPr marL="0" indent="0">
              <a:spcBef>
                <a:spcPts val="450"/>
              </a:spcBef>
              <a:buNone/>
            </a:pPr>
            <a:r>
              <a:rPr lang="en" sz="1800" dirty="0">
                <a:solidFill>
                  <a:srgbClr val="FFFFFF"/>
                </a:solidFill>
              </a:rPr>
              <a:t>phmb4@cin.ufpe.br</a:t>
            </a:r>
            <a:endParaRPr sz="1800" dirty="0">
              <a:solidFill>
                <a:srgbClr val="FFFFFF"/>
              </a:solidFill>
            </a:endParaRPr>
          </a:p>
        </p:txBody>
      </p:sp>
      <p:pic>
        <p:nvPicPr>
          <p:cNvPr id="6" name="Picture 2" descr="https://lh6.googleusercontent.com/2KsUxC5tLcQalwnwKZZunFic_t9_kYutGk0htUDk4kj6uvrWXsmSLoPuxMuJsJsVcO050NTQQeBRlDEdX00CqcNj4XvidfKF53O5HLM_42Pw54kYjSojmxWqmGwlt3oX_LpzrlyduWQ">
            <a:extLst>
              <a:ext uri="{FF2B5EF4-FFF2-40B4-BE49-F238E27FC236}">
                <a16:creationId xmlns:a16="http://schemas.microsoft.com/office/drawing/2014/main" id="{91E05537-BF1F-1D42-A0BB-C8B3C6C49C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86" t="9659" r="10056" b="10187"/>
          <a:stretch/>
        </p:blipFill>
        <p:spPr bwMode="auto">
          <a:xfrm>
            <a:off x="5879730" y="1306116"/>
            <a:ext cx="1984720" cy="1999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93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prstGeom prst="rect">
            <a:avLst/>
          </a:prstGeom>
          <a:noFill/>
          <a:ln>
            <a:noFill/>
          </a:ln>
        </p:spPr>
        <p:txBody>
          <a:bodyPr spcFirstLastPara="1" wrap="square" lIns="68569" tIns="68569" rIns="68569" bIns="68569" anchor="b" anchorCtr="0">
            <a:noAutofit/>
          </a:bodyPr>
          <a:lstStyle/>
          <a:p>
            <a:pPr marL="742950" indent="-742950">
              <a:buFont typeface="+mj-lt"/>
              <a:buAutoNum type="arabicPeriod"/>
            </a:pPr>
            <a:r>
              <a:rPr lang="en" dirty="0">
                <a:solidFill>
                  <a:schemeClr val="accent1">
                    <a:lumMod val="75000"/>
                  </a:schemeClr>
                </a:solidFill>
              </a:rPr>
              <a:t>Introduction</a:t>
            </a:r>
            <a:endParaRPr dirty="0">
              <a:solidFill>
                <a:schemeClr val="accent1">
                  <a:lumMod val="75000"/>
                </a:schemeClr>
              </a:solidFill>
            </a:endParaRPr>
          </a:p>
        </p:txBody>
      </p:sp>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700" y="1373588"/>
            <a:ext cx="7793100" cy="3552300"/>
          </a:xfrm>
          <a:noFill/>
          <a:ln>
            <a:noFill/>
          </a:ln>
        </p:spPr>
        <p:txBody>
          <a:bodyPr spcFirstLastPara="1" wrap="square" lIns="68569" tIns="68569" rIns="68569" bIns="68569" anchor="t" anchorCtr="0">
            <a:noAutofit/>
          </a:bodyPr>
          <a:lstStyle/>
          <a:p>
            <a:pPr marL="314325" indent="-285750">
              <a:buFont typeface="Arial" panose="020B0604020202020204" pitchFamily="34" charset="0"/>
              <a:buChar char="•"/>
            </a:pPr>
            <a:r>
              <a:rPr lang="en-US" sz="1800" b="1" dirty="0">
                <a:solidFill>
                  <a:schemeClr val="accent1">
                    <a:lumMod val="75000"/>
                  </a:schemeClr>
                </a:solidFill>
              </a:rPr>
              <a:t>Unlabeled data</a:t>
            </a:r>
            <a:r>
              <a:rPr lang="en-US" sz="1800" dirty="0">
                <a:solidFill>
                  <a:schemeClr val="accent1">
                    <a:lumMod val="75000"/>
                  </a:schemeClr>
                </a:solidFill>
              </a:rPr>
              <a:t> usually can be </a:t>
            </a:r>
            <a:r>
              <a:rPr lang="en-US" sz="1800" b="1" dirty="0">
                <a:solidFill>
                  <a:schemeClr val="accent1">
                    <a:lumMod val="75000"/>
                  </a:schemeClr>
                </a:solidFill>
              </a:rPr>
              <a:t>easily obtained </a:t>
            </a:r>
            <a:r>
              <a:rPr lang="en-US" sz="1800" dirty="0">
                <a:solidFill>
                  <a:schemeClr val="accent1">
                    <a:lumMod val="75000"/>
                  </a:schemeClr>
                </a:solidFill>
              </a:rPr>
              <a:t>due to advances in technology that have produced datasets of </a:t>
            </a:r>
            <a:r>
              <a:rPr lang="en-US" sz="1800" b="1" dirty="0">
                <a:solidFill>
                  <a:schemeClr val="accent1">
                    <a:lumMod val="75000"/>
                  </a:schemeClr>
                </a:solidFill>
              </a:rPr>
              <a:t>increasing size:</a:t>
            </a:r>
          </a:p>
          <a:p>
            <a:pPr marL="771525" lvl="1" indent="-285750">
              <a:buFont typeface="Arial" panose="020B0604020202020204" pitchFamily="34" charset="0"/>
              <a:buChar char="•"/>
            </a:pPr>
            <a:r>
              <a:rPr lang="en-US" sz="1800" b="1" dirty="0">
                <a:solidFill>
                  <a:schemeClr val="accent1">
                    <a:lumMod val="75000"/>
                  </a:schemeClr>
                </a:solidFill>
              </a:rPr>
              <a:t>Samples.</a:t>
            </a:r>
            <a:endParaRPr lang="en-US" sz="1800" dirty="0">
              <a:solidFill>
                <a:schemeClr val="accent1">
                  <a:lumMod val="75000"/>
                </a:schemeClr>
              </a:solidFill>
            </a:endParaRPr>
          </a:p>
          <a:p>
            <a:pPr marL="771525" lvl="1" indent="-285750">
              <a:buFont typeface="Arial" panose="020B0604020202020204" pitchFamily="34" charset="0"/>
              <a:buChar char="•"/>
            </a:pPr>
            <a:r>
              <a:rPr lang="en-US" sz="1800" b="1" dirty="0">
                <a:solidFill>
                  <a:schemeClr val="accent1">
                    <a:lumMod val="75000"/>
                  </a:schemeClr>
                </a:solidFill>
              </a:rPr>
              <a:t>Features</a:t>
            </a:r>
            <a:r>
              <a:rPr lang="en-US" sz="1800" dirty="0">
                <a:solidFill>
                  <a:schemeClr val="accent1">
                    <a:lumMod val="75000"/>
                  </a:schemeClr>
                </a:solidFill>
              </a:rPr>
              <a:t>.</a:t>
            </a:r>
          </a:p>
          <a:p>
            <a:pPr marL="314325" indent="-285750">
              <a:buFont typeface="Arial" panose="020B0604020202020204" pitchFamily="34" charset="0"/>
              <a:buChar char="•"/>
            </a:pPr>
            <a:endParaRPr lang="en-US" sz="1800" dirty="0">
              <a:solidFill>
                <a:schemeClr val="accent1">
                  <a:lumMod val="75000"/>
                </a:schemeClr>
              </a:solidFill>
            </a:endParaRPr>
          </a:p>
          <a:p>
            <a:pPr marL="314325" indent="-285750">
              <a:buFont typeface="Arial" panose="020B0604020202020204" pitchFamily="34" charset="0"/>
              <a:buChar char="•"/>
            </a:pPr>
            <a:r>
              <a:rPr lang="en-US" sz="1800" dirty="0">
                <a:solidFill>
                  <a:schemeClr val="accent1">
                    <a:lumMod val="75000"/>
                  </a:schemeClr>
                </a:solidFill>
              </a:rPr>
              <a:t>Unsupervised learning can be applied to perform </a:t>
            </a:r>
            <a:r>
              <a:rPr lang="en-US" sz="1800" b="1" dirty="0">
                <a:solidFill>
                  <a:schemeClr val="accent1">
                    <a:lumMod val="75000"/>
                  </a:schemeClr>
                </a:solidFill>
              </a:rPr>
              <a:t>clustering</a:t>
            </a:r>
            <a:r>
              <a:rPr lang="en-US" sz="1800" dirty="0">
                <a:solidFill>
                  <a:schemeClr val="accent1">
                    <a:lumMod val="75000"/>
                  </a:schemeClr>
                </a:solidFill>
              </a:rPr>
              <a:t> tasks</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1526129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9C2EF8-186B-554E-B179-EBFFEA2FE518}"/>
              </a:ext>
            </a:extLst>
          </p:cNvPr>
          <p:cNvSpPr>
            <a:spLocks noGrp="1"/>
          </p:cNvSpPr>
          <p:nvPr>
            <p:ph type="sldNum" idx="12"/>
          </p:nvPr>
        </p:nvSpPr>
        <p:spPr/>
        <p:txBody>
          <a:bodyPr/>
          <a:lstStyle/>
          <a:p>
            <a:fld id="{00000000-1234-1234-1234-123412341234}" type="slidenum">
              <a:rPr lang="en" smtClean="0"/>
              <a:pPr/>
              <a:t>6</a:t>
            </a:fld>
            <a:endParaRPr lang="en"/>
          </a:p>
        </p:txBody>
      </p:sp>
      <p:pic>
        <p:nvPicPr>
          <p:cNvPr id="3" name="Picture 2">
            <a:extLst>
              <a:ext uri="{FF2B5EF4-FFF2-40B4-BE49-F238E27FC236}">
                <a16:creationId xmlns:a16="http://schemas.microsoft.com/office/drawing/2014/main" id="{A04DEF52-084B-804F-A79E-3BBEDBC0170D}"/>
              </a:ext>
            </a:extLst>
          </p:cNvPr>
          <p:cNvPicPr>
            <a:picLocks noChangeAspect="1"/>
          </p:cNvPicPr>
          <p:nvPr/>
        </p:nvPicPr>
        <p:blipFill>
          <a:blip r:embed="rId3"/>
          <a:stretch>
            <a:fillRect/>
          </a:stretch>
        </p:blipFill>
        <p:spPr>
          <a:xfrm>
            <a:off x="5796102" y="757166"/>
            <a:ext cx="3090298" cy="3473042"/>
          </a:xfrm>
          <a:prstGeom prst="rect">
            <a:avLst/>
          </a:prstGeom>
        </p:spPr>
      </p:pic>
      <p:pic>
        <p:nvPicPr>
          <p:cNvPr id="6" name="Picture 5">
            <a:extLst>
              <a:ext uri="{FF2B5EF4-FFF2-40B4-BE49-F238E27FC236}">
                <a16:creationId xmlns:a16="http://schemas.microsoft.com/office/drawing/2014/main" id="{9C3BC667-A9C7-7F41-BE03-5CA206F229BF}"/>
              </a:ext>
            </a:extLst>
          </p:cNvPr>
          <p:cNvPicPr>
            <a:picLocks noChangeAspect="1"/>
          </p:cNvPicPr>
          <p:nvPr/>
        </p:nvPicPr>
        <p:blipFill>
          <a:blip r:embed="rId4"/>
          <a:stretch>
            <a:fillRect/>
          </a:stretch>
        </p:blipFill>
        <p:spPr>
          <a:xfrm>
            <a:off x="3968566" y="2797577"/>
            <a:ext cx="1577130" cy="1577130"/>
          </a:xfrm>
          <a:prstGeom prst="rect">
            <a:avLst/>
          </a:prstGeom>
        </p:spPr>
      </p:pic>
      <p:pic>
        <p:nvPicPr>
          <p:cNvPr id="8" name="Picture 7">
            <a:extLst>
              <a:ext uri="{FF2B5EF4-FFF2-40B4-BE49-F238E27FC236}">
                <a16:creationId xmlns:a16="http://schemas.microsoft.com/office/drawing/2014/main" id="{2C18BE16-C615-A746-B817-34D0DE2614E7}"/>
              </a:ext>
            </a:extLst>
          </p:cNvPr>
          <p:cNvPicPr>
            <a:picLocks noChangeAspect="1"/>
          </p:cNvPicPr>
          <p:nvPr/>
        </p:nvPicPr>
        <p:blipFill>
          <a:blip r:embed="rId5"/>
          <a:stretch>
            <a:fillRect/>
          </a:stretch>
        </p:blipFill>
        <p:spPr>
          <a:xfrm>
            <a:off x="1296809" y="186482"/>
            <a:ext cx="3816429" cy="2385268"/>
          </a:xfrm>
          <a:prstGeom prst="rect">
            <a:avLst/>
          </a:prstGeom>
          <a:effectLst>
            <a:softEdge rad="0"/>
          </a:effectLst>
        </p:spPr>
      </p:pic>
      <p:pic>
        <p:nvPicPr>
          <p:cNvPr id="1026" name="Picture 2" descr="https://lh4.googleusercontent.com/v9SA5TFzQjBFoLSu5zRvgO5xl4UOIA75Cd-cb7OfQ8J4SULeFE9vQn0bgbJDtzTfka88S35TgPHwUvtoThtiagsutaTVreHUoIeCxB6FjRiJ6dNVZ8U-EFefl-4_kfOKKQXT0LNxfqg">
            <a:extLst>
              <a:ext uri="{FF2B5EF4-FFF2-40B4-BE49-F238E27FC236}">
                <a16:creationId xmlns:a16="http://schemas.microsoft.com/office/drawing/2014/main" id="{3A206EB5-11D0-B347-988D-4C14111C1C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725" y="2797577"/>
            <a:ext cx="3345831" cy="2231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25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prstGeom prst="rect">
            <a:avLst/>
          </a:prstGeom>
        </p:spPr>
        <p:txBody>
          <a:bodyPr spcFirstLastPara="1" wrap="square" lIns="68569" tIns="68569" rIns="68569" bIns="68569" anchor="b" anchorCtr="0">
            <a:noAutofit/>
          </a:bodyPr>
          <a:lstStyle/>
          <a:p>
            <a:r>
              <a:rPr lang="en" sz="5400" dirty="0">
                <a:solidFill>
                  <a:srgbClr val="7ECEFD"/>
                </a:solidFill>
              </a:rPr>
              <a:t>2.</a:t>
            </a:r>
            <a:endParaRPr sz="5400" dirty="0">
              <a:solidFill>
                <a:srgbClr val="7ECEFD"/>
              </a:solidFill>
            </a:endParaRPr>
          </a:p>
          <a:p>
            <a:r>
              <a:rPr lang="en" dirty="0"/>
              <a:t>Background</a:t>
            </a:r>
            <a:endParaRPr dirty="0"/>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7</a:t>
            </a:fld>
            <a:endParaRPr/>
          </a:p>
        </p:txBody>
      </p:sp>
    </p:spTree>
    <p:extLst>
      <p:ext uri="{BB962C8B-B14F-4D97-AF65-F5344CB8AC3E}">
        <p14:creationId xmlns:p14="http://schemas.microsoft.com/office/powerpoint/2010/main" val="11226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873311"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What if </a:t>
            </a:r>
            <a:r>
              <a:rPr lang="en-US" sz="1800" b="1" dirty="0">
                <a:solidFill>
                  <a:schemeClr val="accent1">
                    <a:lumMod val="75000"/>
                  </a:schemeClr>
                </a:solidFill>
              </a:rPr>
              <a:t>labeled</a:t>
            </a:r>
            <a:r>
              <a:rPr lang="en-US" sz="1800" dirty="0">
                <a:solidFill>
                  <a:schemeClr val="accent1">
                    <a:lumMod val="75000"/>
                  </a:schemeClr>
                </a:solidFill>
              </a:rPr>
              <a:t> data is </a:t>
            </a:r>
            <a:r>
              <a:rPr lang="en-US" sz="1800" b="1" dirty="0">
                <a:solidFill>
                  <a:schemeClr val="accent1">
                    <a:lumMod val="75000"/>
                  </a:schemeClr>
                </a:solidFill>
              </a:rPr>
              <a:t>insufﬁcient</a:t>
            </a:r>
            <a:r>
              <a:rPr lang="en-US" sz="1800" dirty="0">
                <a:solidFill>
                  <a:schemeClr val="accent1">
                    <a:lumMod val="75000"/>
                  </a:schemeClr>
                </a:solidFill>
              </a:rPr>
              <a:t>?</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b="1" dirty="0">
                <a:solidFill>
                  <a:schemeClr val="accent1">
                    <a:lumMod val="75000"/>
                  </a:schemeClr>
                </a:solidFill>
              </a:rPr>
              <a:t>Combine</a:t>
            </a:r>
            <a:r>
              <a:rPr lang="en-US" sz="1800" dirty="0">
                <a:solidFill>
                  <a:schemeClr val="accent1">
                    <a:lumMod val="75000"/>
                  </a:schemeClr>
                </a:solidFill>
              </a:rPr>
              <a:t> </a:t>
            </a:r>
            <a:r>
              <a:rPr lang="en-US" sz="1800" b="1" dirty="0">
                <a:solidFill>
                  <a:schemeClr val="accent1">
                    <a:lumMod val="75000"/>
                  </a:schemeClr>
                </a:solidFill>
              </a:rPr>
              <a:t>both</a:t>
            </a:r>
            <a:r>
              <a:rPr lang="en-US" sz="1800" dirty="0">
                <a:solidFill>
                  <a:schemeClr val="accent1">
                    <a:lumMod val="75000"/>
                  </a:schemeClr>
                </a:solidFill>
              </a:rPr>
              <a:t> types of </a:t>
            </a:r>
            <a:r>
              <a:rPr lang="en-US" sz="1800" b="1" dirty="0">
                <a:solidFill>
                  <a:schemeClr val="accent1">
                    <a:lumMod val="75000"/>
                  </a:schemeClr>
                </a:solidFill>
              </a:rPr>
              <a:t>data </a:t>
            </a:r>
            <a:r>
              <a:rPr lang="en-US" sz="1800" dirty="0">
                <a:solidFill>
                  <a:schemeClr val="accent1">
                    <a:lumMod val="75000"/>
                  </a:schemeClr>
                </a:solidFill>
              </a:rPr>
              <a:t>to improve the performance of the models</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There has been a growing interest in a hybrid setting, referred to as </a:t>
            </a:r>
            <a:r>
              <a:rPr lang="en-US" sz="1800" b="1" dirty="0">
                <a:solidFill>
                  <a:schemeClr val="accent1">
                    <a:lumMod val="75000"/>
                  </a:schemeClr>
                </a:solidFill>
              </a:rPr>
              <a:t>Semi-Supervised Learning (SSL)</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It is a </a:t>
            </a:r>
            <a:r>
              <a:rPr lang="en-US" sz="1800" b="1" dirty="0">
                <a:solidFill>
                  <a:schemeClr val="accent1">
                    <a:lumMod val="75000"/>
                  </a:schemeClr>
                </a:solidFill>
              </a:rPr>
              <a:t>halfway</a:t>
            </a:r>
            <a:r>
              <a:rPr lang="en-US" sz="1800" dirty="0">
                <a:solidFill>
                  <a:schemeClr val="accent1">
                    <a:lumMod val="75000"/>
                  </a:schemeClr>
                </a:solidFill>
              </a:rPr>
              <a:t> </a:t>
            </a:r>
            <a:r>
              <a:rPr lang="en-US" sz="1800" b="1" dirty="0">
                <a:solidFill>
                  <a:schemeClr val="accent1">
                    <a:lumMod val="75000"/>
                  </a:schemeClr>
                </a:solidFill>
              </a:rPr>
              <a:t>between</a:t>
            </a:r>
            <a:r>
              <a:rPr lang="en-US" sz="1800" dirty="0">
                <a:solidFill>
                  <a:schemeClr val="accent1">
                    <a:lumMod val="75000"/>
                  </a:schemeClr>
                </a:solidFill>
              </a:rPr>
              <a:t> </a:t>
            </a:r>
            <a:r>
              <a:rPr lang="en-US" sz="1800" b="1" dirty="0">
                <a:solidFill>
                  <a:schemeClr val="accent1">
                    <a:lumMod val="75000"/>
                  </a:schemeClr>
                </a:solidFill>
              </a:rPr>
              <a:t>supervised</a:t>
            </a:r>
            <a:r>
              <a:rPr lang="en-US" sz="1800" dirty="0">
                <a:solidFill>
                  <a:schemeClr val="accent1">
                    <a:lumMod val="75000"/>
                  </a:schemeClr>
                </a:solidFill>
              </a:rPr>
              <a:t> and </a:t>
            </a:r>
            <a:r>
              <a:rPr lang="en-US" sz="1800" b="1" dirty="0">
                <a:solidFill>
                  <a:schemeClr val="accent1">
                    <a:lumMod val="75000"/>
                  </a:schemeClr>
                </a:solidFill>
              </a:rPr>
              <a:t>unsupervised</a:t>
            </a:r>
            <a:r>
              <a:rPr lang="en-US" sz="1800" dirty="0">
                <a:solidFill>
                  <a:schemeClr val="accent1">
                    <a:lumMod val="75000"/>
                  </a:schemeClr>
                </a:solidFill>
              </a:rPr>
              <a:t> learning and can be used to both clustering and classiﬁcation tasks</a:t>
            </a:r>
          </a:p>
          <a:p>
            <a:pPr marL="414338" indent="-385763" algn="just">
              <a:buFont typeface="Arial" panose="020B0604020202020204" pitchFamily="34" charset="0"/>
              <a:buChar char="•"/>
            </a:pPr>
            <a:endParaRPr lang="en-US" sz="1800" dirty="0">
              <a:solidFill>
                <a:schemeClr val="accent1">
                  <a:lumMod val="75000"/>
                </a:schemeClr>
              </a:solidFill>
            </a:endParaRPr>
          </a:p>
          <a:p>
            <a:pPr marL="414338" indent="-385763" algn="just">
              <a:buFont typeface="Arial" panose="020B0604020202020204" pitchFamily="34" charset="0"/>
              <a:buChar char="•"/>
            </a:pPr>
            <a:endParaRPr lang="en-US" sz="1800" dirty="0">
              <a:solidFill>
                <a:schemeClr val="accent1">
                  <a:lumMod val="75000"/>
                </a:schemeClr>
              </a:solidFill>
            </a:endParaRPr>
          </a:p>
          <a:p>
            <a:pPr marL="28575" indent="0" algn="just">
              <a:buNone/>
            </a:pPr>
            <a:endParaRPr lang="en-US" sz="1800" dirty="0">
              <a:solidFill>
                <a:schemeClr val="accent1">
                  <a:lumMod val="75000"/>
                </a:schemeClr>
              </a:solidFill>
            </a:endParaRP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8</a:t>
            </a:fld>
            <a:endParaRPr/>
          </a:p>
        </p:txBody>
      </p:sp>
      <p:sp>
        <p:nvSpPr>
          <p:cNvPr id="7" name="Google Shape;111;p15">
            <a:extLst>
              <a:ext uri="{FF2B5EF4-FFF2-40B4-BE49-F238E27FC236}">
                <a16:creationId xmlns:a16="http://schemas.microsoft.com/office/drawing/2014/main" id="{7A138E6E-696B-4D46-B374-B4EDC1DA5545}"/>
              </a:ext>
            </a:extLst>
          </p:cNvPr>
          <p:cNvSpPr txBox="1">
            <a:spLocks noGrp="1"/>
          </p:cNvSpPr>
          <p:nvPr>
            <p:ph type="title"/>
          </p:nvPr>
        </p:nvSpPr>
        <p:spPr>
          <a:xfrm>
            <a:off x="893700" y="205988"/>
            <a:ext cx="6462600" cy="857250"/>
          </a:xfrm>
          <a:prstGeom prst="rect">
            <a:avLst/>
          </a:prstGeom>
          <a:noFill/>
          <a:ln>
            <a:noFill/>
          </a:ln>
        </p:spPr>
        <p:txBody>
          <a:bodyPr spcFirstLastPara="1" wrap="square" lIns="68569" tIns="68569" rIns="68569" bIns="68569" anchor="b" anchorCtr="0">
            <a:noAutofit/>
          </a:bodyPr>
          <a:lstStyle/>
          <a:p>
            <a:pPr marL="742950" indent="-742950">
              <a:buFont typeface="+mj-lt"/>
              <a:buAutoNum type="arabicPeriod" startAt="2"/>
            </a:pPr>
            <a:r>
              <a:rPr lang="en" dirty="0">
                <a:solidFill>
                  <a:schemeClr val="accent1">
                    <a:lumMod val="75000"/>
                  </a:schemeClr>
                </a:solidFill>
              </a:rPr>
              <a:t>Background</a:t>
            </a:r>
            <a:endParaRPr dirty="0">
              <a:solidFill>
                <a:schemeClr val="accent1">
                  <a:lumMod val="75000"/>
                </a:schemeClr>
              </a:solidFill>
            </a:endParaRPr>
          </a:p>
        </p:txBody>
      </p:sp>
    </p:spTree>
    <p:extLst>
      <p:ext uri="{BB962C8B-B14F-4D97-AF65-F5344CB8AC3E}">
        <p14:creationId xmlns:p14="http://schemas.microsoft.com/office/powerpoint/2010/main" val="290370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2" name="Text Placeholder 1">
            <a:extLst>
              <a:ext uri="{FF2B5EF4-FFF2-40B4-BE49-F238E27FC236}">
                <a16:creationId xmlns:a16="http://schemas.microsoft.com/office/drawing/2014/main" id="{A5C9425C-355E-484A-AC4C-6D8C8BE7B64F}"/>
              </a:ext>
            </a:extLst>
          </p:cNvPr>
          <p:cNvSpPr>
            <a:spLocks noGrp="1"/>
          </p:cNvSpPr>
          <p:nvPr>
            <p:ph type="body" idx="1"/>
          </p:nvPr>
        </p:nvSpPr>
        <p:spPr>
          <a:xfrm>
            <a:off x="893699" y="1373588"/>
            <a:ext cx="7873311" cy="3552300"/>
          </a:xfrm>
          <a:noFill/>
          <a:ln>
            <a:noFill/>
          </a:ln>
        </p:spPr>
        <p:txBody>
          <a:bodyPr spcFirstLastPara="1" wrap="square" lIns="68569" tIns="68569" rIns="68569" bIns="68569" anchor="t" anchorCtr="0">
            <a:noAutofit/>
          </a:bodyPr>
          <a:lstStyle/>
          <a:p>
            <a:pPr marL="414338" indent="-385763" algn="just">
              <a:buFont typeface="Arial" panose="020B0604020202020204" pitchFamily="34" charset="0"/>
              <a:buChar char="•"/>
            </a:pPr>
            <a:r>
              <a:rPr lang="en-US" sz="1800" dirty="0">
                <a:solidFill>
                  <a:schemeClr val="accent1">
                    <a:lumMod val="75000"/>
                  </a:schemeClr>
                </a:solidFill>
              </a:rPr>
              <a:t>It is possible to </a:t>
            </a:r>
            <a:r>
              <a:rPr lang="en-US" sz="1800" b="1" dirty="0">
                <a:solidFill>
                  <a:schemeClr val="accent1">
                    <a:lumMod val="75000"/>
                  </a:schemeClr>
                </a:solidFill>
              </a:rPr>
              <a:t>highlight</a:t>
            </a:r>
            <a:r>
              <a:rPr lang="en-US" sz="1800" dirty="0">
                <a:solidFill>
                  <a:schemeClr val="accent1">
                    <a:lumMod val="75000"/>
                  </a:schemeClr>
                </a:solidFill>
              </a:rPr>
              <a:t> the </a:t>
            </a:r>
            <a:r>
              <a:rPr lang="en-US" sz="1800" b="1" dirty="0">
                <a:solidFill>
                  <a:schemeClr val="accent1">
                    <a:lumMod val="75000"/>
                  </a:schemeClr>
                </a:solidFill>
              </a:rPr>
              <a:t>prototype-based</a:t>
            </a:r>
            <a:r>
              <a:rPr lang="en-US" sz="1800" dirty="0">
                <a:solidFill>
                  <a:schemeClr val="accent1">
                    <a:lumMod val="75000"/>
                  </a:schemeClr>
                </a:solidFill>
              </a:rPr>
              <a:t> methods as a start point for introducing modiﬁcations to perform semi-supervised learning, being very </a:t>
            </a:r>
            <a:r>
              <a:rPr lang="en-US" sz="1800" b="1" dirty="0">
                <a:solidFill>
                  <a:schemeClr val="accent1">
                    <a:lumMod val="75000"/>
                  </a:schemeClr>
                </a:solidFill>
              </a:rPr>
              <a:t>successful</a:t>
            </a:r>
            <a:r>
              <a:rPr lang="en-US" sz="1800" dirty="0">
                <a:solidFill>
                  <a:schemeClr val="accent1">
                    <a:lumMod val="75000"/>
                  </a:schemeClr>
                </a:solidFill>
              </a:rPr>
              <a:t> demonstrating their advantages </a:t>
            </a:r>
            <a:r>
              <a:rPr lang="en-US" sz="1800" b="1" dirty="0">
                <a:solidFill>
                  <a:schemeClr val="accent1">
                    <a:lumMod val="75000"/>
                  </a:schemeClr>
                </a:solidFill>
              </a:rPr>
              <a:t>over</a:t>
            </a:r>
            <a:r>
              <a:rPr lang="en-US" sz="1800" dirty="0">
                <a:solidFill>
                  <a:schemeClr val="accent1">
                    <a:lumMod val="75000"/>
                  </a:schemeClr>
                </a:solidFill>
              </a:rPr>
              <a:t> </a:t>
            </a:r>
            <a:r>
              <a:rPr lang="en-US" sz="1800" b="1" dirty="0">
                <a:solidFill>
                  <a:schemeClr val="accent1">
                    <a:lumMod val="75000"/>
                  </a:schemeClr>
                </a:solidFill>
              </a:rPr>
              <a:t>standard</a:t>
            </a:r>
            <a:r>
              <a:rPr lang="en-US" sz="1800" dirty="0">
                <a:solidFill>
                  <a:schemeClr val="accent1">
                    <a:lumMod val="75000"/>
                  </a:schemeClr>
                </a:solidFill>
              </a:rPr>
              <a:t> unsupervised </a:t>
            </a:r>
            <a:r>
              <a:rPr lang="en-US" sz="1800" b="1" dirty="0">
                <a:solidFill>
                  <a:schemeClr val="accent1">
                    <a:lumMod val="75000"/>
                  </a:schemeClr>
                </a:solidFill>
              </a:rPr>
              <a:t>approaches</a:t>
            </a:r>
            <a:r>
              <a:rPr lang="en-US" sz="1800" dirty="0">
                <a:solidFill>
                  <a:schemeClr val="accent1">
                    <a:lumMod val="75000"/>
                  </a:schemeClr>
                </a:solidFill>
              </a:rPr>
              <a:t>.</a:t>
            </a:r>
          </a:p>
          <a:p>
            <a:pPr marL="414338" indent="-385763" algn="just">
              <a:buFont typeface="Arial" panose="020B0604020202020204" pitchFamily="34" charset="0"/>
              <a:buChar char="•"/>
            </a:pPr>
            <a:endParaRPr lang="en-US" sz="700" dirty="0">
              <a:solidFill>
                <a:schemeClr val="accent1">
                  <a:lumMod val="75000"/>
                </a:schemeClr>
              </a:solidFill>
            </a:endParaRPr>
          </a:p>
          <a:p>
            <a:pPr marL="414338" indent="-385763" algn="just">
              <a:buFont typeface="Arial" panose="020B0604020202020204" pitchFamily="34" charset="0"/>
              <a:buChar char="•"/>
            </a:pPr>
            <a:r>
              <a:rPr lang="en-US" sz="1800" dirty="0">
                <a:solidFill>
                  <a:schemeClr val="accent1">
                    <a:lumMod val="75000"/>
                  </a:schemeClr>
                </a:solidFill>
              </a:rPr>
              <a:t>The interest for SSL is growing in the </a:t>
            </a:r>
            <a:r>
              <a:rPr lang="en-US" sz="1800" b="1" dirty="0">
                <a:solidFill>
                  <a:schemeClr val="accent1">
                    <a:lumMod val="75000"/>
                  </a:schemeClr>
                </a:solidFill>
              </a:rPr>
              <a:t>machine learning</a:t>
            </a:r>
            <a:r>
              <a:rPr lang="en-US" sz="1800" dirty="0">
                <a:solidFill>
                  <a:schemeClr val="accent1">
                    <a:lumMod val="75000"/>
                  </a:schemeClr>
                </a:solidFill>
              </a:rPr>
              <a:t> alongside with the </a:t>
            </a:r>
            <a:r>
              <a:rPr lang="en-US" sz="1800" b="1" dirty="0">
                <a:solidFill>
                  <a:schemeClr val="accent1">
                    <a:lumMod val="75000"/>
                  </a:schemeClr>
                </a:solidFill>
              </a:rPr>
              <a:t>deep learning. </a:t>
            </a:r>
            <a:r>
              <a:rPr lang="en-US" sz="1800" dirty="0">
                <a:solidFill>
                  <a:schemeClr val="accent1">
                    <a:lumMod val="75000"/>
                  </a:schemeClr>
                </a:solidFill>
              </a:rPr>
              <a:t>It is expected that it become far more important in the longer term  (</a:t>
            </a:r>
            <a:r>
              <a:rPr lang="en-US" sz="1800" dirty="0" err="1">
                <a:solidFill>
                  <a:schemeClr val="accent1">
                    <a:lumMod val="75000"/>
                  </a:schemeClr>
                </a:solidFill>
              </a:rPr>
              <a:t>LeCun</a:t>
            </a:r>
            <a:r>
              <a:rPr lang="en-US" sz="1800" dirty="0">
                <a:solidFill>
                  <a:schemeClr val="accent1">
                    <a:lumMod val="75000"/>
                  </a:schemeClr>
                </a:solidFill>
              </a:rPr>
              <a:t> et al., 2015) .</a:t>
            </a:r>
          </a:p>
          <a:p>
            <a:pPr marL="414338" indent="-385763" algn="just">
              <a:buFont typeface="Arial" panose="020B0604020202020204" pitchFamily="34" charset="0"/>
              <a:buChar char="•"/>
            </a:pPr>
            <a:endParaRPr lang="en-US" sz="1050" dirty="0">
              <a:solidFill>
                <a:schemeClr val="accent1">
                  <a:lumMod val="75000"/>
                </a:schemeClr>
              </a:solidFill>
            </a:endParaRPr>
          </a:p>
          <a:p>
            <a:pPr marL="414338" indent="-385763" algn="just">
              <a:buFont typeface="Arial" panose="020B0604020202020204" pitchFamily="34" charset="0"/>
              <a:buChar char="•"/>
            </a:pPr>
            <a:r>
              <a:rPr lang="en-US" sz="1800" b="1" dirty="0">
                <a:solidFill>
                  <a:schemeClr val="accent1">
                    <a:lumMod val="75000"/>
                  </a:schemeClr>
                </a:solidFill>
              </a:rPr>
              <a:t>Approaches</a:t>
            </a:r>
            <a:r>
              <a:rPr lang="en-US" sz="1800" dirty="0">
                <a:solidFill>
                  <a:schemeClr val="accent1">
                    <a:lumMod val="75000"/>
                  </a:schemeClr>
                </a:solidFill>
              </a:rPr>
              <a:t> based on </a:t>
            </a:r>
            <a:r>
              <a:rPr lang="en-US" sz="1800" b="1" dirty="0">
                <a:solidFill>
                  <a:schemeClr val="accent1">
                    <a:lumMod val="75000"/>
                  </a:schemeClr>
                </a:solidFill>
              </a:rPr>
              <a:t>generative</a:t>
            </a:r>
            <a:r>
              <a:rPr lang="en-US" sz="1800" dirty="0">
                <a:solidFill>
                  <a:schemeClr val="accent1">
                    <a:lumMod val="75000"/>
                  </a:schemeClr>
                </a:solidFill>
              </a:rPr>
              <a:t> </a:t>
            </a:r>
            <a:r>
              <a:rPr lang="en-US" sz="1800" b="1" dirty="0">
                <a:solidFill>
                  <a:schemeClr val="accent1">
                    <a:lumMod val="75000"/>
                  </a:schemeClr>
                </a:solidFill>
              </a:rPr>
              <a:t>models</a:t>
            </a:r>
            <a:r>
              <a:rPr lang="en-US" sz="1800" dirty="0">
                <a:solidFill>
                  <a:schemeClr val="accent1">
                    <a:lumMod val="75000"/>
                  </a:schemeClr>
                </a:solidFill>
              </a:rPr>
              <a:t> (</a:t>
            </a:r>
            <a:r>
              <a:rPr lang="en-US" sz="1800" dirty="0" err="1">
                <a:solidFill>
                  <a:schemeClr val="accent1">
                    <a:lumMod val="75000"/>
                  </a:schemeClr>
                </a:solidFill>
              </a:rPr>
              <a:t>Kingma</a:t>
            </a:r>
            <a:r>
              <a:rPr lang="en-US" sz="1800" dirty="0">
                <a:solidFill>
                  <a:schemeClr val="accent1">
                    <a:lumMod val="75000"/>
                  </a:schemeClr>
                </a:solidFill>
              </a:rPr>
              <a:t> et al., 2014) to </a:t>
            </a:r>
            <a:r>
              <a:rPr lang="en-US" sz="1800" b="1" dirty="0">
                <a:solidFill>
                  <a:schemeClr val="accent1">
                    <a:lumMod val="75000"/>
                  </a:schemeClr>
                </a:solidFill>
              </a:rPr>
              <a:t>transfer</a:t>
            </a:r>
            <a:r>
              <a:rPr lang="en-US" sz="1800" dirty="0">
                <a:solidFill>
                  <a:schemeClr val="accent1">
                    <a:lumMod val="75000"/>
                  </a:schemeClr>
                </a:solidFill>
              </a:rPr>
              <a:t> </a:t>
            </a:r>
            <a:r>
              <a:rPr lang="en-US" sz="1800" b="1" dirty="0">
                <a:solidFill>
                  <a:schemeClr val="accent1">
                    <a:lumMod val="75000"/>
                  </a:schemeClr>
                </a:solidFill>
              </a:rPr>
              <a:t>learning</a:t>
            </a:r>
            <a:r>
              <a:rPr lang="en-US" sz="1800" dirty="0">
                <a:solidFill>
                  <a:schemeClr val="accent1">
                    <a:lumMod val="75000"/>
                  </a:schemeClr>
                </a:solidFill>
              </a:rPr>
              <a:t> (Oliver et al., 2018) and </a:t>
            </a:r>
            <a:r>
              <a:rPr lang="en-US" sz="1800" b="1" dirty="0">
                <a:solidFill>
                  <a:schemeClr val="accent1">
                    <a:lumMod val="75000"/>
                  </a:schemeClr>
                </a:solidFill>
              </a:rPr>
              <a:t>SOM-based</a:t>
            </a:r>
            <a:r>
              <a:rPr lang="en-US" sz="1800" dirty="0">
                <a:solidFill>
                  <a:schemeClr val="accent1">
                    <a:lumMod val="75000"/>
                  </a:schemeClr>
                </a:solidFill>
              </a:rPr>
              <a:t> models (Liu et al., 2015; </a:t>
            </a:r>
            <a:r>
              <a:rPr lang="en-US" sz="1800" dirty="0" err="1">
                <a:solidFill>
                  <a:schemeClr val="accent1">
                    <a:lumMod val="75000"/>
                  </a:schemeClr>
                </a:solidFill>
              </a:rPr>
              <a:t>Dozono</a:t>
            </a:r>
            <a:r>
              <a:rPr lang="en-US" sz="1800" dirty="0">
                <a:solidFill>
                  <a:schemeClr val="accent1">
                    <a:lumMod val="75000"/>
                  </a:schemeClr>
                </a:solidFill>
              </a:rPr>
              <a:t> et al., 2016).</a:t>
            </a:r>
          </a:p>
        </p:txBody>
      </p:sp>
      <p:sp>
        <p:nvSpPr>
          <p:cNvPr id="113" name="Google Shape;113;p15"/>
          <p:cNvSpPr txBox="1">
            <a:spLocks noGrp="1"/>
          </p:cNvSpPr>
          <p:nvPr>
            <p:ph type="sldNum" idx="12"/>
          </p:nvPr>
        </p:nvSpPr>
        <p:spPr>
          <a:prstGeom prst="rect">
            <a:avLst/>
          </a:prstGeom>
        </p:spPr>
        <p:txBody>
          <a:bodyPr spcFirstLastPara="1" wrap="square" lIns="68569" tIns="68569" rIns="68569" bIns="68569" anchor="t" anchorCtr="0">
            <a:noAutofit/>
          </a:bodyPr>
          <a:lstStyle/>
          <a:p>
            <a:fld id="{00000000-1234-1234-1234-123412341234}" type="slidenum">
              <a:rPr lang="en"/>
              <a:pPr/>
              <a:t>9</a:t>
            </a:fld>
            <a:endParaRPr/>
          </a:p>
        </p:txBody>
      </p:sp>
      <p:sp>
        <p:nvSpPr>
          <p:cNvPr id="8" name="Google Shape;111;p15">
            <a:extLst>
              <a:ext uri="{FF2B5EF4-FFF2-40B4-BE49-F238E27FC236}">
                <a16:creationId xmlns:a16="http://schemas.microsoft.com/office/drawing/2014/main" id="{C400300D-265F-524F-9D4A-5D15D599328B}"/>
              </a:ext>
            </a:extLst>
          </p:cNvPr>
          <p:cNvSpPr txBox="1">
            <a:spLocks noGrp="1"/>
          </p:cNvSpPr>
          <p:nvPr>
            <p:ph type="title"/>
          </p:nvPr>
        </p:nvSpPr>
        <p:spPr>
          <a:xfrm>
            <a:off x="893700" y="205988"/>
            <a:ext cx="6462600" cy="857250"/>
          </a:xfrm>
          <a:prstGeom prst="rect">
            <a:avLst/>
          </a:prstGeom>
          <a:noFill/>
          <a:ln>
            <a:noFill/>
          </a:ln>
        </p:spPr>
        <p:txBody>
          <a:bodyPr spcFirstLastPara="1" wrap="square" lIns="68569" tIns="68569" rIns="68569" bIns="68569" anchor="b" anchorCtr="0">
            <a:noAutofit/>
          </a:bodyPr>
          <a:lstStyle/>
          <a:p>
            <a:pPr marL="742950" indent="-742950">
              <a:buFont typeface="+mj-lt"/>
              <a:buAutoNum type="arabicPeriod" startAt="2"/>
            </a:pPr>
            <a:r>
              <a:rPr lang="en" dirty="0">
                <a:solidFill>
                  <a:schemeClr val="accent1">
                    <a:lumMod val="75000"/>
                  </a:schemeClr>
                </a:solidFill>
              </a:rPr>
              <a:t>Background</a:t>
            </a:r>
            <a:endParaRPr dirty="0">
              <a:solidFill>
                <a:schemeClr val="accent1">
                  <a:lumMod val="75000"/>
                </a:schemeClr>
              </a:solidFill>
            </a:endParaRPr>
          </a:p>
        </p:txBody>
      </p:sp>
    </p:spTree>
    <p:extLst>
      <p:ext uri="{BB962C8B-B14F-4D97-AF65-F5344CB8AC3E}">
        <p14:creationId xmlns:p14="http://schemas.microsoft.com/office/powerpoint/2010/main" val="3653734940"/>
      </p:ext>
    </p:extLst>
  </p:cSld>
  <p:clrMapOvr>
    <a:masterClrMapping/>
  </p:clrMapOvr>
</p:sld>
</file>

<file path=ppt/theme/theme1.xml><?xml version="1.0" encoding="utf-8"?>
<a:theme xmlns:a="http://schemas.openxmlformats.org/drawingml/2006/main" name="Antonio 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8893</TotalTime>
  <Words>1865</Words>
  <Application>Microsoft Macintosh PowerPoint</Application>
  <PresentationFormat>On-screen Show (16:9)</PresentationFormat>
  <Paragraphs>279</Paragraphs>
  <Slides>41</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Raleway</vt:lpstr>
      <vt:lpstr>Lato</vt:lpstr>
      <vt:lpstr>Cambria Math</vt:lpstr>
      <vt:lpstr>Arial</vt:lpstr>
      <vt:lpstr>Antonio template</vt:lpstr>
      <vt:lpstr>A Semi-Supervised Self-Organizing Map with Adaptive Local Thresholds</vt:lpstr>
      <vt:lpstr>Outline</vt:lpstr>
      <vt:lpstr>1. Introduction</vt:lpstr>
      <vt:lpstr>Introduction</vt:lpstr>
      <vt:lpstr>Introduction</vt:lpstr>
      <vt:lpstr>PowerPoint Presentation</vt:lpstr>
      <vt:lpstr>2. Background</vt:lpstr>
      <vt:lpstr>Background</vt:lpstr>
      <vt:lpstr>Background</vt:lpstr>
      <vt:lpstr>Background</vt:lpstr>
      <vt:lpstr>Local Adaptive Receptive Field Dimension Selective Self-Organizing Map (LARFDSSOM)</vt:lpstr>
      <vt:lpstr>Local Adaptive Receptive Field Dimension Selective Self-Organizing Map (LARFDSSOM)</vt:lpstr>
      <vt:lpstr>Semi-Supervised Self-Organizing Map (SS-SOM)</vt:lpstr>
      <vt:lpstr>5. Adaptive Local Thresholds Semi Supervised Self-Organizing Map (ALTSS-SOM)</vt:lpstr>
      <vt:lpstr>Reject Options</vt:lpstr>
      <vt:lpstr>PowerPoint Presentation</vt:lpstr>
      <vt:lpstr>ALTSS-SOM</vt:lpstr>
      <vt:lpstr>About Sample Efficiency</vt:lpstr>
      <vt:lpstr>ALTSS-SOM</vt:lpstr>
      <vt:lpstr>ALTSS-SOM</vt:lpstr>
      <vt:lpstr>ALTSS-SOM</vt:lpstr>
      <vt:lpstr>ALTSS-SOM</vt:lpstr>
      <vt:lpstr>ALTSS-SOM</vt:lpstr>
      <vt:lpstr>PowerPoint Presentation</vt:lpstr>
      <vt:lpstr>Evaluation</vt:lpstr>
      <vt:lpstr>ALTSS-SOM: Sensitivity Analysis Pendigits – All Parameters </vt:lpstr>
      <vt:lpstr>ALTSS-SOM: Sensitivity Analysis Pendigits – All Parameters </vt:lpstr>
      <vt:lpstr>ALTSS-SOM: Sensitivity Analysis Pendigits – All Parameters </vt:lpstr>
      <vt:lpstr>ALTSS-SOM: Sensitivity Analysis lp – All Datasets</vt:lpstr>
      <vt:lpstr>ALTSS-SOM: Sensitivity Analysis lp – All Datasets</vt:lpstr>
      <vt:lpstr>ALTSS-SOM: Sensitivity Analysis lp – All Datasets</vt:lpstr>
      <vt:lpstr>ALTSS-SOM: Classiﬁcation Accuracy with Different Percentages of Labeled Data</vt:lpstr>
      <vt:lpstr>ALTSS-SOM: Classiﬁcation Accuracy with Different Percentages of Labeled Data</vt:lpstr>
      <vt:lpstr>ALTSS-SOM: Classiﬁcation Accuracy with Different Percentages of Labeled Data</vt:lpstr>
      <vt:lpstr>ALTSS-SOM: Clustering Performance</vt:lpstr>
      <vt:lpstr>ALTSS-SOM: Fully Supervised Performances</vt:lpstr>
      <vt:lpstr>7. Conclusion and Future Work</vt:lpstr>
      <vt:lpstr>Conclusion</vt:lpstr>
      <vt:lpstr>Limitation of the Models</vt:lpstr>
      <vt:lpstr>Future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Pedro Braga</cp:lastModifiedBy>
  <cp:revision>431</cp:revision>
  <dcterms:modified xsi:type="dcterms:W3CDTF">2019-07-06T15:00:48Z</dcterms:modified>
</cp:coreProperties>
</file>